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sldIdLst>
    <p:sldId id="256" r:id="rId2"/>
    <p:sldId id="257" r:id="rId3"/>
    <p:sldId id="265" r:id="rId4"/>
    <p:sldId id="280" r:id="rId5"/>
    <p:sldId id="281" r:id="rId6"/>
    <p:sldId id="258" r:id="rId7"/>
    <p:sldId id="260" r:id="rId8"/>
    <p:sldId id="261" r:id="rId9"/>
    <p:sldId id="262" r:id="rId10"/>
    <p:sldId id="286" r:id="rId11"/>
    <p:sldId id="285" r:id="rId12"/>
    <p:sldId id="266" r:id="rId13"/>
    <p:sldId id="287" r:id="rId14"/>
    <p:sldId id="288" r:id="rId15"/>
    <p:sldId id="289" r:id="rId16"/>
    <p:sldId id="290" r:id="rId17"/>
    <p:sldId id="291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92" r:id="rId29"/>
    <p:sldId id="277" r:id="rId30"/>
    <p:sldId id="278" r:id="rId31"/>
    <p:sldId id="279" r:id="rId32"/>
    <p:sldId id="264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0EA196-FB8E-4813-9BEE-209146CA3149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C4BFE9BE-9962-4E63-A9B5-54588E935D7C}">
      <dgm:prSet phldrT="[Текст]" custT="1"/>
      <dgm:spPr>
        <a:gradFill flip="none" rotWithShape="1">
          <a:gsLst>
            <a:gs pos="0">
              <a:schemeClr val="accent6">
                <a:lumMod val="40000"/>
                <a:lumOff val="60000"/>
              </a:schemeClr>
            </a:gs>
            <a:gs pos="50000">
              <a:schemeClr val="bg1">
                <a:lumMod val="75000"/>
              </a:schemeClr>
            </a:gs>
            <a:gs pos="100000">
              <a:schemeClr val="bg1">
                <a:lumMod val="50000"/>
              </a:scheme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ru-RU" sz="1600" dirty="0" smtClean="0"/>
            <a:t>Самовыражение</a:t>
          </a:r>
          <a:r>
            <a:rPr lang="ru-RU" sz="1700" dirty="0" smtClean="0"/>
            <a:t> </a:t>
          </a:r>
        </a:p>
      </dgm:t>
    </dgm:pt>
    <dgm:pt modelId="{99576762-DAD7-4811-AF79-AB5E23588E36}" type="parTrans" cxnId="{AC477C98-71C0-4F64-815F-768500C91F5C}">
      <dgm:prSet/>
      <dgm:spPr/>
      <dgm:t>
        <a:bodyPr/>
        <a:lstStyle/>
        <a:p>
          <a:endParaRPr lang="ru-RU"/>
        </a:p>
      </dgm:t>
    </dgm:pt>
    <dgm:pt modelId="{94AD93CE-2638-4353-8AD5-2C8501175741}" type="sibTrans" cxnId="{AC477C98-71C0-4F64-815F-768500C91F5C}">
      <dgm:prSet/>
      <dgm:spPr/>
      <dgm:t>
        <a:bodyPr/>
        <a:lstStyle/>
        <a:p>
          <a:endParaRPr lang="ru-RU"/>
        </a:p>
      </dgm:t>
    </dgm:pt>
    <dgm:pt modelId="{FE21B7F5-5191-4E18-A5DD-BDFA54AB58D4}">
      <dgm:prSet phldrT="[Текст]" custT="1"/>
      <dgm:spPr>
        <a:gradFill rotWithShape="0">
          <a:gsLst>
            <a:gs pos="0">
              <a:schemeClr val="accent6">
                <a:lumMod val="40000"/>
                <a:lumOff val="60000"/>
              </a:schemeClr>
            </a:gs>
            <a:gs pos="50000">
              <a:schemeClr val="bg1">
                <a:lumMod val="75000"/>
              </a:schemeClr>
            </a:gs>
            <a:gs pos="100000">
              <a:schemeClr val="bg1">
                <a:lumMod val="50000"/>
              </a:schemeClr>
            </a:gs>
          </a:gsLst>
          <a:path path="circle">
            <a:fillToRect l="50000" t="50000" r="50000" b="50000"/>
          </a:path>
        </a:gradFill>
      </dgm:spPr>
      <dgm:t>
        <a:bodyPr/>
        <a:lstStyle/>
        <a:p>
          <a:r>
            <a:rPr lang="ru-RU" sz="2000" dirty="0" smtClean="0"/>
            <a:t>Самоутверждение</a:t>
          </a:r>
          <a:endParaRPr lang="ru-RU" sz="2000" dirty="0"/>
        </a:p>
      </dgm:t>
    </dgm:pt>
    <dgm:pt modelId="{1244CA45-7734-4303-BD9B-47741C044E1F}" type="parTrans" cxnId="{BB9BEA88-9236-482D-AEF0-CC2DEF2600A6}">
      <dgm:prSet/>
      <dgm:spPr/>
      <dgm:t>
        <a:bodyPr/>
        <a:lstStyle/>
        <a:p>
          <a:endParaRPr lang="ru-RU"/>
        </a:p>
      </dgm:t>
    </dgm:pt>
    <dgm:pt modelId="{C1473CA0-AC99-4934-AF46-8B8DD0C4BD35}" type="sibTrans" cxnId="{BB9BEA88-9236-482D-AEF0-CC2DEF2600A6}">
      <dgm:prSet/>
      <dgm:spPr/>
      <dgm:t>
        <a:bodyPr/>
        <a:lstStyle/>
        <a:p>
          <a:endParaRPr lang="ru-RU"/>
        </a:p>
      </dgm:t>
    </dgm:pt>
    <dgm:pt modelId="{34FCB292-ED25-4E03-8C91-35CE81041126}">
      <dgm:prSet phldrT="[Текст]" custT="1"/>
      <dgm:spPr>
        <a:gradFill rotWithShape="0">
          <a:gsLst>
            <a:gs pos="0">
              <a:schemeClr val="accent6">
                <a:lumMod val="40000"/>
                <a:lumOff val="60000"/>
              </a:schemeClr>
            </a:gs>
            <a:gs pos="50000">
              <a:schemeClr val="bg1">
                <a:lumMod val="75000"/>
              </a:schemeClr>
            </a:gs>
            <a:gs pos="100000">
              <a:schemeClr val="bg1">
                <a:lumMod val="50000"/>
              </a:schemeClr>
            </a:gs>
          </a:gsLst>
          <a:path path="circle">
            <a:fillToRect l="50000" t="50000" r="50000" b="50000"/>
          </a:path>
        </a:gradFill>
      </dgm:spPr>
      <dgm:t>
        <a:bodyPr/>
        <a:lstStyle/>
        <a:p>
          <a:r>
            <a:rPr lang="ru-RU" sz="2800" dirty="0" smtClean="0"/>
            <a:t>Физиологические потребности</a:t>
          </a:r>
          <a:endParaRPr lang="ru-RU" sz="2800" dirty="0"/>
        </a:p>
      </dgm:t>
    </dgm:pt>
    <dgm:pt modelId="{15E6BAC6-C1F5-410F-809D-383FCCFC564A}" type="parTrans" cxnId="{3ABE1B2F-882B-4134-B475-05CF11F484A7}">
      <dgm:prSet/>
      <dgm:spPr/>
      <dgm:t>
        <a:bodyPr/>
        <a:lstStyle/>
        <a:p>
          <a:endParaRPr lang="ru-RU"/>
        </a:p>
      </dgm:t>
    </dgm:pt>
    <dgm:pt modelId="{8AA461DF-A24B-46BB-9646-0CA660CC856E}" type="sibTrans" cxnId="{3ABE1B2F-882B-4134-B475-05CF11F484A7}">
      <dgm:prSet/>
      <dgm:spPr/>
      <dgm:t>
        <a:bodyPr/>
        <a:lstStyle/>
        <a:p>
          <a:endParaRPr lang="ru-RU"/>
        </a:p>
      </dgm:t>
    </dgm:pt>
    <dgm:pt modelId="{2B13EAB3-8F06-4D3E-9432-625D9EBCBD53}">
      <dgm:prSet phldrT="[Текст]" custT="1"/>
      <dgm:spPr>
        <a:gradFill rotWithShape="0">
          <a:gsLst>
            <a:gs pos="0">
              <a:schemeClr val="accent6">
                <a:lumMod val="40000"/>
                <a:lumOff val="60000"/>
              </a:schemeClr>
            </a:gs>
            <a:gs pos="50000">
              <a:schemeClr val="bg1">
                <a:lumMod val="75000"/>
              </a:schemeClr>
            </a:gs>
            <a:gs pos="100000">
              <a:schemeClr val="bg1">
                <a:lumMod val="50000"/>
              </a:schemeClr>
            </a:gs>
          </a:gsLst>
          <a:path path="circle">
            <a:fillToRect l="50000" t="50000" r="50000" b="50000"/>
          </a:path>
        </a:gradFill>
      </dgm:spPr>
      <dgm:t>
        <a:bodyPr/>
        <a:lstStyle/>
        <a:p>
          <a:r>
            <a:rPr lang="ru-RU" sz="2000" dirty="0" smtClean="0"/>
            <a:t>Социальные потребности</a:t>
          </a:r>
          <a:endParaRPr lang="ru-RU" sz="2000" dirty="0"/>
        </a:p>
      </dgm:t>
    </dgm:pt>
    <dgm:pt modelId="{2FC3C9FC-BAD8-4FC6-BF3D-6F76FEA383C1}" type="parTrans" cxnId="{BFEFDE92-B2F6-409D-AD64-2773F544B187}">
      <dgm:prSet/>
      <dgm:spPr/>
      <dgm:t>
        <a:bodyPr/>
        <a:lstStyle/>
        <a:p>
          <a:endParaRPr lang="ru-RU"/>
        </a:p>
      </dgm:t>
    </dgm:pt>
    <dgm:pt modelId="{9718C545-22B1-4D29-B7B3-3EBC66C91921}" type="sibTrans" cxnId="{BFEFDE92-B2F6-409D-AD64-2773F544B187}">
      <dgm:prSet/>
      <dgm:spPr/>
      <dgm:t>
        <a:bodyPr/>
        <a:lstStyle/>
        <a:p>
          <a:endParaRPr lang="ru-RU"/>
        </a:p>
      </dgm:t>
    </dgm:pt>
    <dgm:pt modelId="{BC0AA7DE-A311-4A6C-BD77-C43713B8FC75}">
      <dgm:prSet phldrT="[Текст]" custT="1"/>
      <dgm:spPr>
        <a:gradFill rotWithShape="0">
          <a:gsLst>
            <a:gs pos="0">
              <a:schemeClr val="accent6">
                <a:lumMod val="40000"/>
                <a:lumOff val="60000"/>
              </a:schemeClr>
            </a:gs>
            <a:gs pos="50000">
              <a:schemeClr val="bg1">
                <a:lumMod val="75000"/>
              </a:schemeClr>
            </a:gs>
            <a:gs pos="100000">
              <a:schemeClr val="bg1">
                <a:lumMod val="50000"/>
              </a:schemeClr>
            </a:gs>
          </a:gsLst>
          <a:path path="circle">
            <a:fillToRect l="50000" t="50000" r="50000" b="50000"/>
          </a:path>
        </a:gradFill>
      </dgm:spPr>
      <dgm:t>
        <a:bodyPr/>
        <a:lstStyle/>
        <a:p>
          <a:r>
            <a:rPr lang="ru-RU" sz="2400" dirty="0" smtClean="0"/>
            <a:t>Потребности в безопасности</a:t>
          </a:r>
          <a:endParaRPr lang="ru-RU" sz="2400" dirty="0"/>
        </a:p>
      </dgm:t>
    </dgm:pt>
    <dgm:pt modelId="{524CD28D-FE72-42E7-B065-75182D488EDD}" type="parTrans" cxnId="{61AD05AB-7C7C-4F1A-8D69-099365B67373}">
      <dgm:prSet/>
      <dgm:spPr/>
      <dgm:t>
        <a:bodyPr/>
        <a:lstStyle/>
        <a:p>
          <a:endParaRPr lang="ru-RU"/>
        </a:p>
      </dgm:t>
    </dgm:pt>
    <dgm:pt modelId="{DD62A86B-D6B1-41C9-A62E-569A99562EE8}" type="sibTrans" cxnId="{61AD05AB-7C7C-4F1A-8D69-099365B67373}">
      <dgm:prSet/>
      <dgm:spPr/>
      <dgm:t>
        <a:bodyPr/>
        <a:lstStyle/>
        <a:p>
          <a:endParaRPr lang="ru-RU"/>
        </a:p>
      </dgm:t>
    </dgm:pt>
    <dgm:pt modelId="{B31647E0-CF20-4BBF-BB86-5955BF8F5F59}" type="pres">
      <dgm:prSet presAssocID="{8E0EA196-FB8E-4813-9BEE-209146CA3149}" presName="Name0" presStyleCnt="0">
        <dgm:presLayoutVars>
          <dgm:dir/>
          <dgm:animLvl val="lvl"/>
          <dgm:resizeHandles val="exact"/>
        </dgm:presLayoutVars>
      </dgm:prSet>
      <dgm:spPr/>
    </dgm:pt>
    <dgm:pt modelId="{7B673F71-9890-45C7-9E2A-C2E76D0B09C2}" type="pres">
      <dgm:prSet presAssocID="{C4BFE9BE-9962-4E63-A9B5-54588E935D7C}" presName="Name8" presStyleCnt="0"/>
      <dgm:spPr/>
    </dgm:pt>
    <dgm:pt modelId="{970EE8AD-91A5-4C64-9872-0BA387B672E1}" type="pres">
      <dgm:prSet presAssocID="{C4BFE9BE-9962-4E63-A9B5-54588E935D7C}" presName="level" presStyleLbl="node1" presStyleIdx="0" presStyleCnt="5" custLinFactNeighborX="38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E9DF4A-3795-4858-AEC6-F348680EF4E4}" type="pres">
      <dgm:prSet presAssocID="{C4BFE9BE-9962-4E63-A9B5-54588E935D7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5AF13A-73A0-4475-B313-44DB2593AA50}" type="pres">
      <dgm:prSet presAssocID="{FE21B7F5-5191-4E18-A5DD-BDFA54AB58D4}" presName="Name8" presStyleCnt="0"/>
      <dgm:spPr/>
    </dgm:pt>
    <dgm:pt modelId="{430770A1-6792-4CF9-8F26-9BC93AA3D37A}" type="pres">
      <dgm:prSet presAssocID="{FE21B7F5-5191-4E18-A5DD-BDFA54AB58D4}" presName="level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1A58CE-E945-4C80-B230-DD586256B146}" type="pres">
      <dgm:prSet presAssocID="{FE21B7F5-5191-4E18-A5DD-BDFA54AB58D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7067CF-D452-452F-B4C1-A96E8AE33512}" type="pres">
      <dgm:prSet presAssocID="{2B13EAB3-8F06-4D3E-9432-625D9EBCBD53}" presName="Name8" presStyleCnt="0"/>
      <dgm:spPr/>
    </dgm:pt>
    <dgm:pt modelId="{EF144F5B-75D2-4504-A132-3074AF35DF88}" type="pres">
      <dgm:prSet presAssocID="{2B13EAB3-8F06-4D3E-9432-625D9EBCBD53}" presName="level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22FF85-42D5-44D9-8AD5-75AB728921B1}" type="pres">
      <dgm:prSet presAssocID="{2B13EAB3-8F06-4D3E-9432-625D9EBCBD5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515384-05EA-47EE-801F-0D1958CC4C9B}" type="pres">
      <dgm:prSet presAssocID="{BC0AA7DE-A311-4A6C-BD77-C43713B8FC75}" presName="Name8" presStyleCnt="0"/>
      <dgm:spPr/>
    </dgm:pt>
    <dgm:pt modelId="{8BFF472D-AAD4-4938-A462-342343565F7B}" type="pres">
      <dgm:prSet presAssocID="{BC0AA7DE-A311-4A6C-BD77-C43713B8FC75}" presName="level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9D9394-6293-4548-8E12-7FCDEF89F5FD}" type="pres">
      <dgm:prSet presAssocID="{BC0AA7DE-A311-4A6C-BD77-C43713B8FC7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5BA257-4B1C-469B-AF10-F3C522FFEE85}" type="pres">
      <dgm:prSet presAssocID="{34FCB292-ED25-4E03-8C91-35CE81041126}" presName="Name8" presStyleCnt="0"/>
      <dgm:spPr/>
    </dgm:pt>
    <dgm:pt modelId="{3886128F-A94B-42CB-8088-2F53B2E1B10A}" type="pres">
      <dgm:prSet presAssocID="{34FCB292-ED25-4E03-8C91-35CE81041126}" presName="level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D3345F-DEED-45C7-8D80-211A47019485}" type="pres">
      <dgm:prSet presAssocID="{34FCB292-ED25-4E03-8C91-35CE8104112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5F54F02-C777-4B97-8416-71320AB1BDE1}" type="presOf" srcId="{8E0EA196-FB8E-4813-9BEE-209146CA3149}" destId="{B31647E0-CF20-4BBF-BB86-5955BF8F5F59}" srcOrd="0" destOrd="0" presId="urn:microsoft.com/office/officeart/2005/8/layout/pyramid1"/>
    <dgm:cxn modelId="{BFEFDE92-B2F6-409D-AD64-2773F544B187}" srcId="{8E0EA196-FB8E-4813-9BEE-209146CA3149}" destId="{2B13EAB3-8F06-4D3E-9432-625D9EBCBD53}" srcOrd="2" destOrd="0" parTransId="{2FC3C9FC-BAD8-4FC6-BF3D-6F76FEA383C1}" sibTransId="{9718C545-22B1-4D29-B7B3-3EBC66C91921}"/>
    <dgm:cxn modelId="{61AD05AB-7C7C-4F1A-8D69-099365B67373}" srcId="{8E0EA196-FB8E-4813-9BEE-209146CA3149}" destId="{BC0AA7DE-A311-4A6C-BD77-C43713B8FC75}" srcOrd="3" destOrd="0" parTransId="{524CD28D-FE72-42E7-B065-75182D488EDD}" sibTransId="{DD62A86B-D6B1-41C9-A62E-569A99562EE8}"/>
    <dgm:cxn modelId="{AC477C98-71C0-4F64-815F-768500C91F5C}" srcId="{8E0EA196-FB8E-4813-9BEE-209146CA3149}" destId="{C4BFE9BE-9962-4E63-A9B5-54588E935D7C}" srcOrd="0" destOrd="0" parTransId="{99576762-DAD7-4811-AF79-AB5E23588E36}" sibTransId="{94AD93CE-2638-4353-8AD5-2C8501175741}"/>
    <dgm:cxn modelId="{151500CB-AA8A-4020-B83E-679149BBFC1D}" type="presOf" srcId="{FE21B7F5-5191-4E18-A5DD-BDFA54AB58D4}" destId="{3C1A58CE-E945-4C80-B230-DD586256B146}" srcOrd="1" destOrd="0" presId="urn:microsoft.com/office/officeart/2005/8/layout/pyramid1"/>
    <dgm:cxn modelId="{BB9BEA88-9236-482D-AEF0-CC2DEF2600A6}" srcId="{8E0EA196-FB8E-4813-9BEE-209146CA3149}" destId="{FE21B7F5-5191-4E18-A5DD-BDFA54AB58D4}" srcOrd="1" destOrd="0" parTransId="{1244CA45-7734-4303-BD9B-47741C044E1F}" sibTransId="{C1473CA0-AC99-4934-AF46-8B8DD0C4BD35}"/>
    <dgm:cxn modelId="{C1EB03DC-6F6D-45A2-AE2A-B8C7C3D4CDA6}" type="presOf" srcId="{BC0AA7DE-A311-4A6C-BD77-C43713B8FC75}" destId="{289D9394-6293-4548-8E12-7FCDEF89F5FD}" srcOrd="1" destOrd="0" presId="urn:microsoft.com/office/officeart/2005/8/layout/pyramid1"/>
    <dgm:cxn modelId="{6753E83B-F04B-4953-8F36-3B659F6EEE21}" type="presOf" srcId="{C4BFE9BE-9962-4E63-A9B5-54588E935D7C}" destId="{970EE8AD-91A5-4C64-9872-0BA387B672E1}" srcOrd="0" destOrd="0" presId="urn:microsoft.com/office/officeart/2005/8/layout/pyramid1"/>
    <dgm:cxn modelId="{A0DE8A7F-65C1-471C-B2B6-ADDC7B6AFBBF}" type="presOf" srcId="{C4BFE9BE-9962-4E63-A9B5-54588E935D7C}" destId="{35E9DF4A-3795-4858-AEC6-F348680EF4E4}" srcOrd="1" destOrd="0" presId="urn:microsoft.com/office/officeart/2005/8/layout/pyramid1"/>
    <dgm:cxn modelId="{F703DF6D-1AD0-4232-B816-29D34661B146}" type="presOf" srcId="{2B13EAB3-8F06-4D3E-9432-625D9EBCBD53}" destId="{EF144F5B-75D2-4504-A132-3074AF35DF88}" srcOrd="0" destOrd="0" presId="urn:microsoft.com/office/officeart/2005/8/layout/pyramid1"/>
    <dgm:cxn modelId="{8CC59F23-43FF-4231-B2F3-F87989A118E4}" type="presOf" srcId="{2B13EAB3-8F06-4D3E-9432-625D9EBCBD53}" destId="{2D22FF85-42D5-44D9-8AD5-75AB728921B1}" srcOrd="1" destOrd="0" presId="urn:microsoft.com/office/officeart/2005/8/layout/pyramid1"/>
    <dgm:cxn modelId="{3ABE1B2F-882B-4134-B475-05CF11F484A7}" srcId="{8E0EA196-FB8E-4813-9BEE-209146CA3149}" destId="{34FCB292-ED25-4E03-8C91-35CE81041126}" srcOrd="4" destOrd="0" parTransId="{15E6BAC6-C1F5-410F-809D-383FCCFC564A}" sibTransId="{8AA461DF-A24B-46BB-9646-0CA660CC856E}"/>
    <dgm:cxn modelId="{2183A2C9-A16B-4F95-930B-23552B707179}" type="presOf" srcId="{34FCB292-ED25-4E03-8C91-35CE81041126}" destId="{3886128F-A94B-42CB-8088-2F53B2E1B10A}" srcOrd="0" destOrd="0" presId="urn:microsoft.com/office/officeart/2005/8/layout/pyramid1"/>
    <dgm:cxn modelId="{F59D1279-36CD-4C33-8460-A2A76041B4B6}" type="presOf" srcId="{34FCB292-ED25-4E03-8C91-35CE81041126}" destId="{AFD3345F-DEED-45C7-8D80-211A47019485}" srcOrd="1" destOrd="0" presId="urn:microsoft.com/office/officeart/2005/8/layout/pyramid1"/>
    <dgm:cxn modelId="{08A63B90-8E8E-40CA-B051-2DDEF4473FFA}" type="presOf" srcId="{FE21B7F5-5191-4E18-A5DD-BDFA54AB58D4}" destId="{430770A1-6792-4CF9-8F26-9BC93AA3D37A}" srcOrd="0" destOrd="0" presId="urn:microsoft.com/office/officeart/2005/8/layout/pyramid1"/>
    <dgm:cxn modelId="{756901F2-58B2-4622-B2ED-B84CCF160496}" type="presOf" srcId="{BC0AA7DE-A311-4A6C-BD77-C43713B8FC75}" destId="{8BFF472D-AAD4-4938-A462-342343565F7B}" srcOrd="0" destOrd="0" presId="urn:microsoft.com/office/officeart/2005/8/layout/pyramid1"/>
    <dgm:cxn modelId="{17A4C53B-1E83-4FBA-BFF5-FF0D61530E84}" type="presParOf" srcId="{B31647E0-CF20-4BBF-BB86-5955BF8F5F59}" destId="{7B673F71-9890-45C7-9E2A-C2E76D0B09C2}" srcOrd="0" destOrd="0" presId="urn:microsoft.com/office/officeart/2005/8/layout/pyramid1"/>
    <dgm:cxn modelId="{C172DE9C-EAF6-486E-9B84-793EA6244D4E}" type="presParOf" srcId="{7B673F71-9890-45C7-9E2A-C2E76D0B09C2}" destId="{970EE8AD-91A5-4C64-9872-0BA387B672E1}" srcOrd="0" destOrd="0" presId="urn:microsoft.com/office/officeart/2005/8/layout/pyramid1"/>
    <dgm:cxn modelId="{6FC2B8A9-7CBC-44B0-901C-2D8AAC231B7C}" type="presParOf" srcId="{7B673F71-9890-45C7-9E2A-C2E76D0B09C2}" destId="{35E9DF4A-3795-4858-AEC6-F348680EF4E4}" srcOrd="1" destOrd="0" presId="urn:microsoft.com/office/officeart/2005/8/layout/pyramid1"/>
    <dgm:cxn modelId="{C8706678-8E6C-4335-B9C1-9C7350F2F9FD}" type="presParOf" srcId="{B31647E0-CF20-4BBF-BB86-5955BF8F5F59}" destId="{AA5AF13A-73A0-4475-B313-44DB2593AA50}" srcOrd="1" destOrd="0" presId="urn:microsoft.com/office/officeart/2005/8/layout/pyramid1"/>
    <dgm:cxn modelId="{22CCF01C-D5AF-44E4-A1BC-EDA1D3DB7938}" type="presParOf" srcId="{AA5AF13A-73A0-4475-B313-44DB2593AA50}" destId="{430770A1-6792-4CF9-8F26-9BC93AA3D37A}" srcOrd="0" destOrd="0" presId="urn:microsoft.com/office/officeart/2005/8/layout/pyramid1"/>
    <dgm:cxn modelId="{9C437311-2A7C-4069-899D-FEDC2A7464A5}" type="presParOf" srcId="{AA5AF13A-73A0-4475-B313-44DB2593AA50}" destId="{3C1A58CE-E945-4C80-B230-DD586256B146}" srcOrd="1" destOrd="0" presId="urn:microsoft.com/office/officeart/2005/8/layout/pyramid1"/>
    <dgm:cxn modelId="{449790A5-E37D-4104-B531-DB9A01CA977D}" type="presParOf" srcId="{B31647E0-CF20-4BBF-BB86-5955BF8F5F59}" destId="{117067CF-D452-452F-B4C1-A96E8AE33512}" srcOrd="2" destOrd="0" presId="urn:microsoft.com/office/officeart/2005/8/layout/pyramid1"/>
    <dgm:cxn modelId="{3C0CAF91-0126-4D8E-BB53-DD64C39FA0AB}" type="presParOf" srcId="{117067CF-D452-452F-B4C1-A96E8AE33512}" destId="{EF144F5B-75D2-4504-A132-3074AF35DF88}" srcOrd="0" destOrd="0" presId="urn:microsoft.com/office/officeart/2005/8/layout/pyramid1"/>
    <dgm:cxn modelId="{0892369B-CF12-4A08-BBBE-A45A9DBA6A20}" type="presParOf" srcId="{117067CF-D452-452F-B4C1-A96E8AE33512}" destId="{2D22FF85-42D5-44D9-8AD5-75AB728921B1}" srcOrd="1" destOrd="0" presId="urn:microsoft.com/office/officeart/2005/8/layout/pyramid1"/>
    <dgm:cxn modelId="{8BBB9F72-4143-4560-9620-7A6E5751D21E}" type="presParOf" srcId="{B31647E0-CF20-4BBF-BB86-5955BF8F5F59}" destId="{E5515384-05EA-47EE-801F-0D1958CC4C9B}" srcOrd="3" destOrd="0" presId="urn:microsoft.com/office/officeart/2005/8/layout/pyramid1"/>
    <dgm:cxn modelId="{977F4299-3C9A-4122-BE09-20C689C1F119}" type="presParOf" srcId="{E5515384-05EA-47EE-801F-0D1958CC4C9B}" destId="{8BFF472D-AAD4-4938-A462-342343565F7B}" srcOrd="0" destOrd="0" presId="urn:microsoft.com/office/officeart/2005/8/layout/pyramid1"/>
    <dgm:cxn modelId="{29D384D1-E6C2-4FC5-8182-34D582E5D22F}" type="presParOf" srcId="{E5515384-05EA-47EE-801F-0D1958CC4C9B}" destId="{289D9394-6293-4548-8E12-7FCDEF89F5FD}" srcOrd="1" destOrd="0" presId="urn:microsoft.com/office/officeart/2005/8/layout/pyramid1"/>
    <dgm:cxn modelId="{F9E4B70F-80F4-43DD-B16B-834957262D8F}" type="presParOf" srcId="{B31647E0-CF20-4BBF-BB86-5955BF8F5F59}" destId="{0B5BA257-4B1C-469B-AF10-F3C522FFEE85}" srcOrd="4" destOrd="0" presId="urn:microsoft.com/office/officeart/2005/8/layout/pyramid1"/>
    <dgm:cxn modelId="{9F84C127-16C4-49D3-BED7-A770CC31598E}" type="presParOf" srcId="{0B5BA257-4B1C-469B-AF10-F3C522FFEE85}" destId="{3886128F-A94B-42CB-8088-2F53B2E1B10A}" srcOrd="0" destOrd="0" presId="urn:microsoft.com/office/officeart/2005/8/layout/pyramid1"/>
    <dgm:cxn modelId="{C4018E5C-E65C-42F8-A026-79FA43662F5D}" type="presParOf" srcId="{0B5BA257-4B1C-469B-AF10-F3C522FFEE85}" destId="{AFD3345F-DEED-45C7-8D80-211A47019485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70EE8AD-91A5-4C64-9872-0BA387B672E1}">
      <dsp:nvSpPr>
        <dsp:cNvPr id="0" name=""/>
        <dsp:cNvSpPr/>
      </dsp:nvSpPr>
      <dsp:spPr>
        <a:xfrm>
          <a:off x="3177921" y="0"/>
          <a:ext cx="1585923" cy="1014419"/>
        </a:xfrm>
        <a:prstGeom prst="trapezoid">
          <a:avLst>
            <a:gd name="adj" fmla="val 78169"/>
          </a:avLst>
        </a:prstGeom>
        <a:gradFill flip="none" rotWithShape="1">
          <a:gsLst>
            <a:gs pos="0">
              <a:schemeClr val="accent6">
                <a:lumMod val="40000"/>
                <a:lumOff val="60000"/>
              </a:schemeClr>
            </a:gs>
            <a:gs pos="50000">
              <a:schemeClr val="bg1">
                <a:lumMod val="75000"/>
              </a:schemeClr>
            </a:gs>
            <a:gs pos="100000">
              <a:schemeClr val="bg1">
                <a:lumMod val="50000"/>
              </a:schemeClr>
            </a:gs>
          </a:gsLst>
          <a:path path="circle">
            <a:fillToRect l="50000" t="50000" r="50000" b="50000"/>
          </a:path>
          <a:tileRect/>
        </a:gra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Самовыражение</a:t>
          </a:r>
          <a:r>
            <a:rPr lang="ru-RU" sz="1700" kern="1200" dirty="0" smtClean="0"/>
            <a:t> </a:t>
          </a:r>
        </a:p>
      </dsp:txBody>
      <dsp:txXfrm>
        <a:off x="3177921" y="0"/>
        <a:ext cx="1585923" cy="1014419"/>
      </dsp:txXfrm>
    </dsp:sp>
    <dsp:sp modelId="{430770A1-6792-4CF9-8F26-9BC93AA3D37A}">
      <dsp:nvSpPr>
        <dsp:cNvPr id="0" name=""/>
        <dsp:cNvSpPr/>
      </dsp:nvSpPr>
      <dsp:spPr>
        <a:xfrm>
          <a:off x="2378885" y="1014419"/>
          <a:ext cx="3171847" cy="1014419"/>
        </a:xfrm>
        <a:prstGeom prst="trapezoid">
          <a:avLst>
            <a:gd name="adj" fmla="val 78169"/>
          </a:avLst>
        </a:prstGeom>
        <a:gradFill rotWithShape="0">
          <a:gsLst>
            <a:gs pos="0">
              <a:schemeClr val="accent6">
                <a:lumMod val="40000"/>
                <a:lumOff val="60000"/>
              </a:schemeClr>
            </a:gs>
            <a:gs pos="50000">
              <a:schemeClr val="bg1">
                <a:lumMod val="75000"/>
              </a:schemeClr>
            </a:gs>
            <a:gs pos="100000">
              <a:schemeClr val="bg1">
                <a:lumMod val="50000"/>
              </a:schemeClr>
            </a:gs>
          </a:gsLst>
          <a:path path="circle">
            <a:fillToRect l="50000" t="50000" r="50000" b="50000"/>
          </a:path>
        </a:gra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Самоутверждение</a:t>
          </a:r>
          <a:endParaRPr lang="ru-RU" sz="2000" kern="1200" dirty="0"/>
        </a:p>
      </dsp:txBody>
      <dsp:txXfrm>
        <a:off x="2933958" y="1014419"/>
        <a:ext cx="2061700" cy="1014419"/>
      </dsp:txXfrm>
    </dsp:sp>
    <dsp:sp modelId="{EF144F5B-75D2-4504-A132-3074AF35DF88}">
      <dsp:nvSpPr>
        <dsp:cNvPr id="0" name=""/>
        <dsp:cNvSpPr/>
      </dsp:nvSpPr>
      <dsp:spPr>
        <a:xfrm>
          <a:off x="1585923" y="2028839"/>
          <a:ext cx="4757770" cy="1014419"/>
        </a:xfrm>
        <a:prstGeom prst="trapezoid">
          <a:avLst>
            <a:gd name="adj" fmla="val 78169"/>
          </a:avLst>
        </a:prstGeom>
        <a:gradFill rotWithShape="0">
          <a:gsLst>
            <a:gs pos="0">
              <a:schemeClr val="accent6">
                <a:lumMod val="40000"/>
                <a:lumOff val="60000"/>
              </a:schemeClr>
            </a:gs>
            <a:gs pos="50000">
              <a:schemeClr val="bg1">
                <a:lumMod val="75000"/>
              </a:schemeClr>
            </a:gs>
            <a:gs pos="100000">
              <a:schemeClr val="bg1">
                <a:lumMod val="50000"/>
              </a:schemeClr>
            </a:gs>
          </a:gsLst>
          <a:path path="circle">
            <a:fillToRect l="50000" t="50000" r="50000" b="50000"/>
          </a:path>
        </a:gra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Социальные потребности</a:t>
          </a:r>
          <a:endParaRPr lang="ru-RU" sz="2000" kern="1200" dirty="0"/>
        </a:p>
      </dsp:txBody>
      <dsp:txXfrm>
        <a:off x="2418533" y="2028839"/>
        <a:ext cx="3092551" cy="1014419"/>
      </dsp:txXfrm>
    </dsp:sp>
    <dsp:sp modelId="{8BFF472D-AAD4-4938-A462-342343565F7B}">
      <dsp:nvSpPr>
        <dsp:cNvPr id="0" name=""/>
        <dsp:cNvSpPr/>
      </dsp:nvSpPr>
      <dsp:spPr>
        <a:xfrm>
          <a:off x="792961" y="3043258"/>
          <a:ext cx="6343694" cy="1014419"/>
        </a:xfrm>
        <a:prstGeom prst="trapezoid">
          <a:avLst>
            <a:gd name="adj" fmla="val 78169"/>
          </a:avLst>
        </a:prstGeom>
        <a:gradFill rotWithShape="0">
          <a:gsLst>
            <a:gs pos="0">
              <a:schemeClr val="accent6">
                <a:lumMod val="40000"/>
                <a:lumOff val="60000"/>
              </a:schemeClr>
            </a:gs>
            <a:gs pos="50000">
              <a:schemeClr val="bg1">
                <a:lumMod val="75000"/>
              </a:schemeClr>
            </a:gs>
            <a:gs pos="100000">
              <a:schemeClr val="bg1">
                <a:lumMod val="50000"/>
              </a:schemeClr>
            </a:gs>
          </a:gsLst>
          <a:path path="circle">
            <a:fillToRect l="50000" t="50000" r="50000" b="50000"/>
          </a:path>
        </a:gra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Потребности в безопасности</a:t>
          </a:r>
          <a:endParaRPr lang="ru-RU" sz="2400" kern="1200" dirty="0"/>
        </a:p>
      </dsp:txBody>
      <dsp:txXfrm>
        <a:off x="1903108" y="3043258"/>
        <a:ext cx="4123401" cy="1014419"/>
      </dsp:txXfrm>
    </dsp:sp>
    <dsp:sp modelId="{3886128F-A94B-42CB-8088-2F53B2E1B10A}">
      <dsp:nvSpPr>
        <dsp:cNvPr id="0" name=""/>
        <dsp:cNvSpPr/>
      </dsp:nvSpPr>
      <dsp:spPr>
        <a:xfrm>
          <a:off x="0" y="4057678"/>
          <a:ext cx="7929618" cy="1014419"/>
        </a:xfrm>
        <a:prstGeom prst="trapezoid">
          <a:avLst>
            <a:gd name="adj" fmla="val 78169"/>
          </a:avLst>
        </a:prstGeom>
        <a:gradFill rotWithShape="0">
          <a:gsLst>
            <a:gs pos="0">
              <a:schemeClr val="accent6">
                <a:lumMod val="40000"/>
                <a:lumOff val="60000"/>
              </a:schemeClr>
            </a:gs>
            <a:gs pos="50000">
              <a:schemeClr val="bg1">
                <a:lumMod val="75000"/>
              </a:schemeClr>
            </a:gs>
            <a:gs pos="100000">
              <a:schemeClr val="bg1">
                <a:lumMod val="50000"/>
              </a:schemeClr>
            </a:gs>
          </a:gsLst>
          <a:path path="circle">
            <a:fillToRect l="50000" t="50000" r="50000" b="50000"/>
          </a:path>
        </a:gra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Физиологические потребности</a:t>
          </a:r>
          <a:endParaRPr lang="ru-RU" sz="2800" kern="1200" dirty="0"/>
        </a:p>
      </dsp:txBody>
      <dsp:txXfrm>
        <a:off x="1387683" y="4057678"/>
        <a:ext cx="5154251" cy="10144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A4379A-3A89-4EDC-803D-159B3A378D59}" type="datetimeFigureOut">
              <a:rPr lang="ru-RU" smtClean="0"/>
              <a:t>06.11.2011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7B0FAE-87D5-455A-9D85-6CB0371F345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9855BE-76DE-4993-9978-47B762AD2CF2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103784"/>
          </a:xfrm>
        </p:spPr>
        <p:txBody>
          <a:bodyPr>
            <a:normAutofit/>
          </a:bodyPr>
          <a:lstStyle/>
          <a:p>
            <a:r>
              <a:rPr lang="ru-RU" b="1" dirty="0" smtClean="0"/>
              <a:t>Функции </a:t>
            </a:r>
            <a:r>
              <a:rPr lang="ru-RU" b="1" dirty="0" smtClean="0"/>
              <a:t>менеджмента </a:t>
            </a:r>
            <a:endParaRPr lang="ru-RU" b="1" dirty="0"/>
          </a:p>
        </p:txBody>
      </p:sp>
      <p:pic>
        <p:nvPicPr>
          <p:cNvPr id="4" name="Рисунок 3" descr="Копия AbleStock002.jpg"/>
          <p:cNvPicPr>
            <a:picLocks noChangeAspect="1"/>
          </p:cNvPicPr>
          <p:nvPr/>
        </p:nvPicPr>
        <p:blipFill>
          <a:blip r:embed="rId2" cstate="print"/>
          <a:srcRect b="54268"/>
          <a:stretch>
            <a:fillRect/>
          </a:stretch>
        </p:blipFill>
        <p:spPr>
          <a:xfrm>
            <a:off x="4214810" y="3286124"/>
            <a:ext cx="4178808" cy="285752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" name="Рисунок 7" descr="00026-1.jpg"/>
          <p:cNvPicPr>
            <a:picLocks noChangeAspect="1"/>
          </p:cNvPicPr>
          <p:nvPr/>
        </p:nvPicPr>
        <p:blipFill>
          <a:blip r:embed="rId3" cstate="print"/>
          <a:srcRect l="47445" t="32482" r="27008" b="27372"/>
          <a:stretch>
            <a:fillRect/>
          </a:stretch>
        </p:blipFill>
        <p:spPr>
          <a:xfrm>
            <a:off x="1142976" y="4214818"/>
            <a:ext cx="1428760" cy="2245194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4064496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Организация как функция </a:t>
            </a:r>
            <a:br>
              <a:rPr lang="ru-RU" sz="3600" b="1" dirty="0" smtClean="0"/>
            </a:br>
            <a:r>
              <a:rPr lang="ru-RU" sz="3600" b="1" dirty="0" smtClean="0"/>
              <a:t>менеджмента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965848"/>
          </a:xfrm>
        </p:spPr>
        <p:txBody>
          <a:bodyPr/>
          <a:lstStyle/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термины и определения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ru-RU" b="1" dirty="0" smtClean="0"/>
              <a:t>Организация</a:t>
            </a:r>
            <a:r>
              <a:rPr lang="ru-RU" dirty="0" smtClean="0"/>
              <a:t> – управленческая деятельность, направленная на обеспечение упорядочения процесса управления в целом. </a:t>
            </a:r>
            <a:r>
              <a:rPr lang="ru-RU" b="1" dirty="0" smtClean="0"/>
              <a:t>Организация как функция управления</a:t>
            </a:r>
            <a:r>
              <a:rPr lang="ru-RU" dirty="0" smtClean="0"/>
              <a:t> – это совокупность процессов или действий аппарата управления, ведущих к образованию и совершенствованию взаимодействий между частями целого: подразделениями в организации, работниками в подразделении и т.д.</a:t>
            </a:r>
          </a:p>
          <a:p>
            <a:pPr algn="just"/>
            <a:r>
              <a:rPr lang="ru-RU" b="1" dirty="0" smtClean="0"/>
              <a:t>Смыслом организационной работы менеджера </a:t>
            </a:r>
            <a:r>
              <a:rPr lang="ru-RU" dirty="0" smtClean="0"/>
              <a:t>является установление и поддержание определенного порядка в деятельности. </a:t>
            </a:r>
          </a:p>
          <a:p>
            <a:pPr algn="just"/>
            <a:r>
              <a:rPr lang="ru-RU" b="1" dirty="0" smtClean="0"/>
              <a:t>Организация как функция менеджмента </a:t>
            </a:r>
            <a:r>
              <a:rPr lang="ru-RU" dirty="0" smtClean="0"/>
              <a:t>– это работа руководителя по формированию и обеспечению деятельности структур предприятия в соответствие с целями и планами.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858630" cy="108012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Типы </a:t>
            </a:r>
            <a:r>
              <a:rPr lang="ru-RU" sz="2800" b="1" dirty="0" smtClean="0"/>
              <a:t>организаций и их структуры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1142984"/>
            <a:ext cx="75294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Уровни</a:t>
            </a:r>
            <a:endParaRPr lang="ru-RU" sz="24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43608" y="1988840"/>
            <a:ext cx="1714512" cy="78581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«организация – внешняя среда»</a:t>
            </a:r>
            <a:endParaRPr lang="ru-RU" sz="16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75856" y="1916832"/>
            <a:ext cx="2143140" cy="100013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«подразделение – подразделение» или «группа – группа»</a:t>
            </a:r>
            <a:endParaRPr lang="ru-RU" sz="16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940152" y="1988840"/>
            <a:ext cx="1714512" cy="78581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«индивид – организация»</a:t>
            </a:r>
            <a:endParaRPr lang="ru-RU" sz="1600" dirty="0"/>
          </a:p>
        </p:txBody>
      </p:sp>
      <p:cxnSp>
        <p:nvCxnSpPr>
          <p:cNvPr id="9" name="Прямая со стрелкой 8"/>
          <p:cNvCxnSpPr>
            <a:endCxn id="5" idx="0"/>
          </p:cNvCxnSpPr>
          <p:nvPr/>
        </p:nvCxnSpPr>
        <p:spPr>
          <a:xfrm rot="10800000" flipV="1">
            <a:off x="1900864" y="1488774"/>
            <a:ext cx="1643074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endCxn id="7" idx="0"/>
          </p:cNvCxnSpPr>
          <p:nvPr/>
        </p:nvCxnSpPr>
        <p:spPr>
          <a:xfrm>
            <a:off x="4940020" y="1488774"/>
            <a:ext cx="1857388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>
            <a:off x="5358612" y="1714488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5400000">
            <a:off x="943912" y="3672712"/>
            <a:ext cx="178515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flipV="1">
            <a:off x="1835696" y="3861048"/>
            <a:ext cx="357190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Скругленный прямоугольник 35"/>
          <p:cNvSpPr/>
          <p:nvPr/>
        </p:nvSpPr>
        <p:spPr>
          <a:xfrm>
            <a:off x="2123728" y="3645024"/>
            <a:ext cx="2088232" cy="571504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механистический </a:t>
            </a:r>
            <a:r>
              <a:rPr lang="ru-RU" sz="1600" dirty="0" smtClean="0"/>
              <a:t>тип  организации</a:t>
            </a:r>
            <a:endParaRPr lang="ru-RU" sz="1600" dirty="0"/>
          </a:p>
        </p:txBody>
      </p:sp>
      <p:cxnSp>
        <p:nvCxnSpPr>
          <p:cNvPr id="54" name="Прямая соединительная линия 53"/>
          <p:cNvCxnSpPr/>
          <p:nvPr/>
        </p:nvCxnSpPr>
        <p:spPr>
          <a:xfrm flipV="1">
            <a:off x="4355976" y="4221088"/>
            <a:ext cx="357190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flipV="1">
            <a:off x="1835696" y="4581128"/>
            <a:ext cx="357190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flipV="1">
            <a:off x="4355976" y="5373216"/>
            <a:ext cx="357190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V="1">
            <a:off x="6876256" y="3789040"/>
            <a:ext cx="357190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 flipV="1">
            <a:off x="4355976" y="4797152"/>
            <a:ext cx="357190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Скругленный прямоугольник 40"/>
          <p:cNvSpPr/>
          <p:nvPr/>
        </p:nvSpPr>
        <p:spPr>
          <a:xfrm>
            <a:off x="7164288" y="3501008"/>
            <a:ext cx="1872208" cy="642942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индивидуа-листская организация</a:t>
            </a:r>
            <a:endParaRPr lang="ru-RU" sz="1600" dirty="0"/>
          </a:p>
        </p:txBody>
      </p:sp>
      <p:cxnSp>
        <p:nvCxnSpPr>
          <p:cNvPr id="60" name="Прямая соединительная линия 59"/>
          <p:cNvCxnSpPr/>
          <p:nvPr/>
        </p:nvCxnSpPr>
        <p:spPr>
          <a:xfrm flipV="1">
            <a:off x="6876256" y="4869160"/>
            <a:ext cx="357190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Скругленный прямоугольник 39"/>
          <p:cNvSpPr/>
          <p:nvPr/>
        </p:nvSpPr>
        <p:spPr>
          <a:xfrm>
            <a:off x="7236296" y="4437112"/>
            <a:ext cx="1800200" cy="864096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корпоратив-ная организация</a:t>
            </a:r>
            <a:endParaRPr lang="ru-RU" sz="1600" dirty="0"/>
          </a:p>
        </p:txBody>
      </p:sp>
      <p:cxnSp>
        <p:nvCxnSpPr>
          <p:cNvPr id="63" name="Прямая соединительная линия 62"/>
          <p:cNvCxnSpPr/>
          <p:nvPr/>
        </p:nvCxnSpPr>
        <p:spPr>
          <a:xfrm rot="5400000">
            <a:off x="3142324" y="4138596"/>
            <a:ext cx="2428098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Скругленный прямоугольник 36"/>
          <p:cNvSpPr/>
          <p:nvPr/>
        </p:nvSpPr>
        <p:spPr>
          <a:xfrm>
            <a:off x="2123728" y="4365104"/>
            <a:ext cx="2000264" cy="428628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органический тип организации</a:t>
            </a:r>
            <a:endParaRPr lang="ru-RU" sz="1600" dirty="0"/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4644008" y="3933056"/>
            <a:ext cx="1948776" cy="500066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традиционный тип организации</a:t>
            </a:r>
            <a:endParaRPr lang="ru-RU" sz="1600" dirty="0"/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4716016" y="4581128"/>
            <a:ext cx="1924836" cy="428628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дивизиональная организация</a:t>
            </a:r>
            <a:endParaRPr lang="ru-RU" sz="1600" dirty="0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4716016" y="5157192"/>
            <a:ext cx="1857388" cy="366714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матричная организация</a:t>
            </a:r>
            <a:endParaRPr lang="ru-RU" sz="1600" dirty="0"/>
          </a:p>
        </p:txBody>
      </p:sp>
      <p:cxnSp>
        <p:nvCxnSpPr>
          <p:cNvPr id="70" name="Прямая соединительная линия 69"/>
          <p:cNvCxnSpPr/>
          <p:nvPr/>
        </p:nvCxnSpPr>
        <p:spPr>
          <a:xfrm rot="5400000">
            <a:off x="5841199" y="3815985"/>
            <a:ext cx="2070908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9006" y="428612"/>
            <a:ext cx="821934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Типы организаций по взаимодействию с внешней средой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000100" y="1428736"/>
            <a:ext cx="4071966" cy="5143536"/>
          </a:xfrm>
        </p:spPr>
        <p:txBody>
          <a:bodyPr>
            <a:normAutofit fontScale="85000" lnSpcReduction="20000"/>
          </a:bodyPr>
          <a:lstStyle/>
          <a:p>
            <a:pPr marL="85725" indent="-3175"/>
            <a:r>
              <a:rPr lang="ru-RU" sz="2000" b="1" dirty="0" smtClean="0">
                <a:solidFill>
                  <a:schemeClr val="bg1">
                    <a:lumMod val="25000"/>
                  </a:schemeClr>
                </a:solidFill>
              </a:rPr>
              <a:t>  </a:t>
            </a:r>
            <a:r>
              <a:rPr lang="ru-RU" sz="2600" b="1" dirty="0" smtClean="0">
                <a:solidFill>
                  <a:schemeClr val="bg1">
                    <a:lumMod val="25000"/>
                  </a:schemeClr>
                </a:solidFill>
              </a:rPr>
              <a:t>механистический тип  организации   </a:t>
            </a:r>
            <a:r>
              <a:rPr lang="ru-RU" sz="2600" dirty="0" smtClean="0"/>
              <a:t>характеризуется</a:t>
            </a:r>
            <a:r>
              <a:rPr lang="ru-RU" sz="2000" dirty="0" smtClean="0"/>
              <a:t>:  </a:t>
            </a:r>
          </a:p>
          <a:p>
            <a:pPr marL="85725" indent="-3175">
              <a:spcBef>
                <a:spcPts val="400"/>
              </a:spcBef>
              <a:buNone/>
            </a:pPr>
            <a:endParaRPr lang="ru-RU" sz="2000" dirty="0" smtClean="0"/>
          </a:p>
          <a:p>
            <a:pPr marL="85725" indent="-3175">
              <a:spcBef>
                <a:spcPts val="400"/>
              </a:spcBef>
              <a:buNone/>
            </a:pPr>
            <a:endParaRPr lang="ru-RU" sz="2000" dirty="0" smtClean="0"/>
          </a:p>
          <a:p>
            <a:pPr marL="85725" indent="-3175">
              <a:spcBef>
                <a:spcPts val="400"/>
              </a:spcBef>
              <a:buNone/>
            </a:pPr>
            <a:endParaRPr lang="ru-RU" sz="2000" dirty="0" smtClean="0"/>
          </a:p>
          <a:p>
            <a:pPr marL="85725" indent="-3175">
              <a:spcBef>
                <a:spcPts val="400"/>
              </a:spcBef>
              <a:buNone/>
            </a:pPr>
            <a:endParaRPr lang="ru-RU" sz="2000" dirty="0" smtClean="0"/>
          </a:p>
          <a:p>
            <a:pPr marL="85725" indent="-3175">
              <a:spcBef>
                <a:spcPts val="400"/>
              </a:spcBef>
              <a:buNone/>
            </a:pPr>
            <a:endParaRPr lang="ru-RU" sz="2000" dirty="0" smtClean="0"/>
          </a:p>
          <a:p>
            <a:pPr marL="85725" indent="-3175">
              <a:spcBef>
                <a:spcPts val="400"/>
              </a:spcBef>
              <a:buNone/>
            </a:pPr>
            <a:endParaRPr lang="ru-RU" sz="2000" dirty="0" smtClean="0"/>
          </a:p>
          <a:p>
            <a:pPr marL="85725" indent="-3175">
              <a:spcBef>
                <a:spcPts val="400"/>
              </a:spcBef>
              <a:buNone/>
            </a:pPr>
            <a:endParaRPr lang="ru-RU" sz="2000" dirty="0" smtClean="0"/>
          </a:p>
          <a:p>
            <a:pPr marL="85725" indent="-3175">
              <a:spcBef>
                <a:spcPts val="400"/>
              </a:spcBef>
              <a:buNone/>
            </a:pPr>
            <a:endParaRPr lang="ru-RU" sz="2000" dirty="0" smtClean="0"/>
          </a:p>
          <a:p>
            <a:pPr marL="85725" indent="-3175">
              <a:spcBef>
                <a:spcPts val="400"/>
              </a:spcBef>
              <a:buNone/>
            </a:pPr>
            <a:endParaRPr lang="ru-RU" sz="1800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143504" y="1428736"/>
            <a:ext cx="3800476" cy="5143536"/>
          </a:xfrm>
        </p:spPr>
        <p:txBody>
          <a:bodyPr>
            <a:normAutofit fontScale="85000" lnSpcReduction="20000"/>
          </a:bodyPr>
          <a:lstStyle/>
          <a:p>
            <a:pPr marL="85725" indent="-3175">
              <a:buNone/>
            </a:pPr>
            <a:r>
              <a:rPr lang="ru-RU" dirty="0" smtClean="0"/>
              <a:t>Термин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«механистический» </a:t>
            </a:r>
            <a:r>
              <a:rPr lang="ru-RU" dirty="0" smtClean="0"/>
              <a:t>показывает, что организация спроектирована наподобие машинного механизма, предназначенного для производительных операций</a:t>
            </a:r>
          </a:p>
          <a:p>
            <a:pPr marL="85725" indent="-3175">
              <a:buNone/>
            </a:pPr>
            <a:endParaRPr lang="ru-RU" dirty="0" smtClean="0"/>
          </a:p>
          <a:p>
            <a:pPr marL="85725" indent="-3175">
              <a:buNone/>
            </a:pPr>
            <a:r>
              <a:rPr lang="ru-RU" dirty="0" smtClean="0"/>
              <a:t>Данный тип эффективен при использовании рутинных технологий (низкая неопределенность того, когда, где и как выполнять работу) и имеется несложное и нединамичное внешнее окружение</a:t>
            </a:r>
          </a:p>
          <a:p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83568" y="2348880"/>
            <a:ext cx="3357586" cy="792088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85725" indent="-3175">
              <a:spcBef>
                <a:spcPts val="400"/>
              </a:spcBef>
              <a:buNone/>
            </a:pPr>
            <a:r>
              <a:rPr lang="ru-RU" dirty="0" smtClean="0">
                <a:solidFill>
                  <a:schemeClr val="tx1"/>
                </a:solidFill>
              </a:rPr>
              <a:t>использованием формальных правил и процедур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55576" y="5085184"/>
            <a:ext cx="3357586" cy="57150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85725" indent="-3175">
              <a:spcBef>
                <a:spcPts val="400"/>
              </a:spcBef>
              <a:buNone/>
            </a:pPr>
            <a:r>
              <a:rPr lang="ru-RU" dirty="0" smtClean="0">
                <a:solidFill>
                  <a:schemeClr val="tx1"/>
                </a:solidFill>
              </a:rPr>
              <a:t>жесткой иерархией власти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83568" y="3429000"/>
            <a:ext cx="3357586" cy="57150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85725" indent="-3175">
              <a:spcBef>
                <a:spcPts val="400"/>
              </a:spcBef>
              <a:buNone/>
            </a:pPr>
            <a:r>
              <a:rPr lang="ru-RU" dirty="0" smtClean="0">
                <a:solidFill>
                  <a:schemeClr val="tx1"/>
                </a:solidFill>
              </a:rPr>
              <a:t>централизованным принятием решений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83568" y="4293096"/>
            <a:ext cx="3357586" cy="57150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узко определенной ответственностью в работе </a:t>
            </a:r>
          </a:p>
          <a:p>
            <a:pPr algn="ctr"/>
            <a:endParaRPr lang="ru-RU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rot="5400000">
            <a:off x="-924133" y="3956581"/>
            <a:ext cx="2928958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539552" y="2492896"/>
            <a:ext cx="142876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539552" y="3789040"/>
            <a:ext cx="142876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539552" y="5445224"/>
            <a:ext cx="142876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539552" y="4581128"/>
            <a:ext cx="142876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8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8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800" decel="100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800" decel="100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800" decel="100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8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8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8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800" decel="100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8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8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8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800" decel="100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800" decel="100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800" decel="100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800" decel="100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9" grpId="0" animBg="1"/>
      <p:bldP spid="10" grpId="0" animBg="1"/>
      <p:bldP spid="11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320"/>
            <a:ext cx="7790712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Типы организаций по взаимодействию с внешней средой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85725" indent="-3175">
              <a:buNone/>
            </a:pPr>
            <a:endParaRPr lang="ru-RU" sz="2000" dirty="0" smtClean="0"/>
          </a:p>
          <a:p>
            <a:pPr marL="85725" indent="-3175">
              <a:buNone/>
            </a:pPr>
            <a:r>
              <a:rPr lang="ru-RU" sz="2000" dirty="0" smtClean="0"/>
              <a:t>Термин 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</a:rPr>
              <a:t>«органический» </a:t>
            </a:r>
            <a:r>
              <a:rPr lang="ru-RU" sz="2000" dirty="0" smtClean="0"/>
              <a:t>показывает , что организация устроена как живой организм</a:t>
            </a:r>
          </a:p>
          <a:p>
            <a:pPr marL="85725" indent="-3175">
              <a:buNone/>
            </a:pPr>
            <a:endParaRPr lang="ru-RU" sz="2000" dirty="0" smtClean="0"/>
          </a:p>
          <a:p>
            <a:pPr marL="85725" indent="-3175">
              <a:buNone/>
            </a:pPr>
            <a:r>
              <a:rPr lang="ru-RU" sz="2000" dirty="0" smtClean="0"/>
              <a:t>Данный тип эффективен при использовании нерутинных технологий (высокая неопределенность того, когда, где и как выполнять работу) и имеется сложное и динамичное внешнее окружение</a:t>
            </a:r>
          </a:p>
          <a:p>
            <a:pPr marL="85725" indent="-3175">
              <a:buNone/>
            </a:pPr>
            <a:endParaRPr lang="ru-RU" sz="2000" dirty="0" smtClean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000100" y="1340768"/>
            <a:ext cx="3929090" cy="4894284"/>
          </a:xfrm>
        </p:spPr>
        <p:txBody>
          <a:bodyPr>
            <a:normAutofit/>
          </a:bodyPr>
          <a:lstStyle/>
          <a:p>
            <a:pPr marL="85725" indent="-3175"/>
            <a:r>
              <a:rPr lang="ru-RU" sz="1800" b="1" dirty="0" smtClean="0">
                <a:solidFill>
                  <a:schemeClr val="bg1">
                    <a:lumMod val="25000"/>
                  </a:schemeClr>
                </a:solidFill>
              </a:rPr>
              <a:t>  </a:t>
            </a:r>
            <a:r>
              <a:rPr lang="ru-RU" sz="1600" b="1" dirty="0" smtClean="0">
                <a:solidFill>
                  <a:schemeClr val="bg1">
                    <a:lumMod val="25000"/>
                  </a:schemeClr>
                </a:solidFill>
              </a:rPr>
              <a:t>органический тип организации </a:t>
            </a:r>
            <a:r>
              <a:rPr lang="ru-RU" sz="1600" b="1" dirty="0" smtClean="0"/>
              <a:t>характеризуется:</a:t>
            </a:r>
          </a:p>
          <a:p>
            <a:pPr marL="85725" indent="-3175"/>
            <a:endParaRPr lang="ru-RU" sz="2400" dirty="0" smtClean="0"/>
          </a:p>
          <a:p>
            <a:pPr marL="85725" indent="-3175">
              <a:buNone/>
            </a:pPr>
            <a:endParaRPr lang="ru-RU" sz="2400" dirty="0" smtClean="0"/>
          </a:p>
          <a:p>
            <a:pPr marL="85725" indent="-3175">
              <a:buFont typeface="Wingdings" pitchFamily="2" charset="2"/>
              <a:buChar char="ü"/>
            </a:pPr>
            <a:endParaRPr lang="ru-RU" sz="1800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11560" y="2204864"/>
            <a:ext cx="3357586" cy="108012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85725" indent="-3175">
              <a:buNone/>
            </a:pPr>
            <a:r>
              <a:rPr lang="ru-RU" dirty="0" smtClean="0">
                <a:solidFill>
                  <a:schemeClr val="tx1"/>
                </a:solidFill>
              </a:rPr>
              <a:t>слабым или умеренным  использованием  формальных правил и процедур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11560" y="3356992"/>
            <a:ext cx="3357586" cy="71438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85725" indent="-3175">
              <a:buNone/>
            </a:pPr>
            <a:r>
              <a:rPr lang="ru-RU" dirty="0" smtClean="0">
                <a:solidFill>
                  <a:schemeClr val="tx1"/>
                </a:solidFill>
              </a:rPr>
              <a:t>децентрализацией и участием работников в принятии решений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11560" y="4221088"/>
            <a:ext cx="3357586" cy="57150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85725" indent="-3175">
              <a:buNone/>
            </a:pPr>
            <a:r>
              <a:rPr lang="ru-RU" dirty="0" smtClean="0">
                <a:solidFill>
                  <a:schemeClr val="tx1"/>
                </a:solidFill>
              </a:rPr>
              <a:t>широко определяемой ответственностью в работе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11560" y="5661248"/>
            <a:ext cx="3357586" cy="57150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85725" indent="-3175">
              <a:buNone/>
            </a:pPr>
            <a:r>
              <a:rPr lang="ru-RU" dirty="0" smtClean="0">
                <a:solidFill>
                  <a:schemeClr val="tx1"/>
                </a:solidFill>
              </a:rPr>
              <a:t>небольшим количеством уровней иерархии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11560" y="4941168"/>
            <a:ext cx="3357586" cy="57150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85725" indent="-3175">
              <a:buNone/>
            </a:pPr>
            <a:r>
              <a:rPr lang="ru-RU" dirty="0" smtClean="0">
                <a:solidFill>
                  <a:schemeClr val="tx1"/>
                </a:solidFill>
              </a:rPr>
              <a:t>гибкостью структуры власти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rot="5400000">
            <a:off x="-1353331" y="4169755"/>
            <a:ext cx="3643338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67544" y="2780928"/>
            <a:ext cx="142876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467544" y="3717032"/>
            <a:ext cx="142876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467544" y="4509120"/>
            <a:ext cx="142876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467544" y="5229200"/>
            <a:ext cx="142876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467544" y="5949280"/>
            <a:ext cx="142876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800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800" decel="100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800" decel="100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800" decel="100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800" decel="100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800" decel="100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800" decel="100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800" decel="100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800" decel="100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800" decel="100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6042" y="0"/>
            <a:ext cx="6506438" cy="134076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Типы организаций по взаимодействию подразделений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type="body" idx="1"/>
          </p:nvPr>
        </p:nvSpPr>
        <p:spPr>
          <a:xfrm>
            <a:off x="142844" y="214290"/>
            <a:ext cx="2196908" cy="6143668"/>
          </a:xfrm>
        </p:spPr>
        <p:txBody>
          <a:bodyPr/>
          <a:lstStyle/>
          <a:p>
            <a:pPr algn="just"/>
            <a:r>
              <a:rPr lang="ru-RU" sz="1400" b="1" dirty="0" smtClean="0">
                <a:solidFill>
                  <a:schemeClr val="bg1"/>
                </a:solidFill>
              </a:rPr>
              <a:t>Матричная организация </a:t>
            </a:r>
          </a:p>
          <a:p>
            <a:pPr algn="just"/>
            <a:endParaRPr lang="ru-RU" sz="1400" b="1" dirty="0" smtClean="0">
              <a:solidFill>
                <a:schemeClr val="bg1"/>
              </a:solidFill>
            </a:endParaRPr>
          </a:p>
          <a:p>
            <a:pPr algn="just"/>
            <a:r>
              <a:rPr lang="ru-RU" sz="1400" dirty="0" smtClean="0">
                <a:solidFill>
                  <a:schemeClr val="tx1"/>
                </a:solidFill>
              </a:rPr>
              <a:t>Данный тип организации </a:t>
            </a:r>
            <a:r>
              <a:rPr lang="ru-RU" sz="1400" dirty="0" err="1" smtClean="0">
                <a:solidFill>
                  <a:schemeClr val="tx1"/>
                </a:solidFill>
              </a:rPr>
              <a:t>характери-зуется</a:t>
            </a:r>
            <a:r>
              <a:rPr lang="ru-RU" sz="1400" dirty="0" smtClean="0">
                <a:solidFill>
                  <a:schemeClr val="tx1"/>
                </a:solidFill>
              </a:rPr>
              <a:t> следующими элементами:</a:t>
            </a:r>
          </a:p>
          <a:p>
            <a:pPr algn="just"/>
            <a:r>
              <a:rPr lang="ru-RU" sz="1400" dirty="0" smtClean="0">
                <a:solidFill>
                  <a:schemeClr val="tx1"/>
                </a:solidFill>
              </a:rPr>
              <a:t>управление по проекту, временные целевые группы, постоянные комплексные группы</a:t>
            </a:r>
          </a:p>
          <a:p>
            <a:endParaRPr lang="ru-RU" sz="2400" b="1" dirty="0" smtClean="0">
              <a:solidFill>
                <a:schemeClr val="bg1"/>
              </a:solidFill>
            </a:endParaRPr>
          </a:p>
          <a:p>
            <a:endParaRPr lang="ru-RU" sz="2400" b="1" dirty="0" smtClean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57620" y="5715016"/>
            <a:ext cx="4929222" cy="4286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dirty="0" smtClean="0"/>
              <a:t>Руководитель</a:t>
            </a:r>
          </a:p>
          <a:p>
            <a:r>
              <a:rPr lang="ru-RU" sz="1400" dirty="0" smtClean="0"/>
              <a:t>проекта «С»</a:t>
            </a:r>
            <a:endParaRPr lang="ru-RU" sz="1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857620" y="4786322"/>
            <a:ext cx="4929222" cy="4286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dirty="0" smtClean="0"/>
              <a:t>Руководитель</a:t>
            </a:r>
          </a:p>
          <a:p>
            <a:r>
              <a:rPr lang="ru-RU" sz="1400" dirty="0" smtClean="0"/>
              <a:t>проекта «В»</a:t>
            </a:r>
            <a:endParaRPr lang="ru-RU" sz="1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857620" y="3929066"/>
            <a:ext cx="4929222" cy="4286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dirty="0" smtClean="0"/>
              <a:t>Руководитель</a:t>
            </a:r>
          </a:p>
          <a:p>
            <a:r>
              <a:rPr lang="ru-RU" sz="1400" dirty="0" smtClean="0"/>
              <a:t>проекта «А»</a:t>
            </a:r>
            <a:endParaRPr lang="ru-RU" sz="1400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>
            <a:off x="3356760" y="4429132"/>
            <a:ext cx="342902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4429918" y="4428338"/>
            <a:ext cx="342902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5787240" y="4428338"/>
            <a:ext cx="342902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5644364" y="4428338"/>
            <a:ext cx="342902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4572794" y="4428338"/>
            <a:ext cx="342902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6858810" y="4428338"/>
            <a:ext cx="342902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072066" y="2786058"/>
            <a:ext cx="114300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Руководи-тель </a:t>
            </a:r>
            <a:r>
              <a:rPr lang="ru-RU" sz="1400" dirty="0" err="1" smtClean="0"/>
              <a:t>производ-ственных</a:t>
            </a:r>
            <a:r>
              <a:rPr lang="ru-RU" sz="1400" dirty="0" smtClean="0"/>
              <a:t> служб</a:t>
            </a:r>
            <a:endParaRPr lang="ru-RU" sz="14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6429388" y="2759515"/>
            <a:ext cx="100013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Руководи-тель служб </a:t>
            </a:r>
            <a:r>
              <a:rPr lang="ru-RU" sz="1400" dirty="0" err="1" smtClean="0"/>
              <a:t>разра-ботки</a:t>
            </a:r>
            <a:endParaRPr lang="ru-RU" sz="14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7643834" y="2786058"/>
            <a:ext cx="100013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Руководи-тель служб </a:t>
            </a:r>
            <a:r>
              <a:rPr lang="ru-RU" sz="1400" dirty="0" err="1" smtClean="0"/>
              <a:t>марке-тинга</a:t>
            </a:r>
            <a:endParaRPr lang="ru-RU" sz="1400" dirty="0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5072066" y="2714620"/>
            <a:ext cx="107157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6286512" y="2714620"/>
            <a:ext cx="107157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7500958" y="2714620"/>
            <a:ext cx="107157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Скругленный прямоугольник 28"/>
          <p:cNvSpPr/>
          <p:nvPr/>
        </p:nvSpPr>
        <p:spPr>
          <a:xfrm>
            <a:off x="5143504" y="4000504"/>
            <a:ext cx="928694" cy="28575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6357950" y="4000504"/>
            <a:ext cx="928694" cy="28575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7572396" y="4000504"/>
            <a:ext cx="928694" cy="28575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7572396" y="4857760"/>
            <a:ext cx="928694" cy="28575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6357950" y="4857760"/>
            <a:ext cx="928694" cy="28575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5143504" y="4857760"/>
            <a:ext cx="928694" cy="28575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7572396" y="5786454"/>
            <a:ext cx="928694" cy="28575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6357950" y="5786454"/>
            <a:ext cx="928694" cy="28575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5143504" y="5786454"/>
            <a:ext cx="928694" cy="28575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4857752" y="1714488"/>
            <a:ext cx="3143272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Руководитель организации</a:t>
            </a:r>
            <a:endParaRPr lang="ru-RU" dirty="0"/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3500430" y="2357430"/>
            <a:ext cx="1357322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err="1" smtClean="0"/>
              <a:t>Коорди-натор</a:t>
            </a:r>
            <a:r>
              <a:rPr lang="ru-RU" sz="1600" dirty="0" smtClean="0"/>
              <a:t> проектов</a:t>
            </a:r>
            <a:endParaRPr lang="ru-RU" sz="1600" dirty="0"/>
          </a:p>
        </p:txBody>
      </p:sp>
      <p:cxnSp>
        <p:nvCxnSpPr>
          <p:cNvPr id="43" name="Прямая со стрелкой 42"/>
          <p:cNvCxnSpPr/>
          <p:nvPr/>
        </p:nvCxnSpPr>
        <p:spPr>
          <a:xfrm rot="10800000">
            <a:off x="4857752" y="2500306"/>
            <a:ext cx="321471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>
            <a:stCxn id="40" idx="2"/>
          </p:cNvCxnSpPr>
          <p:nvPr/>
        </p:nvCxnSpPr>
        <p:spPr>
          <a:xfrm rot="5400000">
            <a:off x="6215074" y="2285992"/>
            <a:ext cx="4286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 rot="5400000">
            <a:off x="5607851" y="2607463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 rot="5400000">
            <a:off x="6679421" y="2607463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 rot="5400000">
            <a:off x="7965305" y="2607463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6572264" y="2143116"/>
            <a:ext cx="22145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Функциональная часть</a:t>
            </a:r>
            <a:endParaRPr lang="ru-RU" sz="1400" dirty="0"/>
          </a:p>
        </p:txBody>
      </p:sp>
      <p:sp>
        <p:nvSpPr>
          <p:cNvPr id="61" name="TextBox 60"/>
          <p:cNvSpPr txBox="1"/>
          <p:nvPr/>
        </p:nvSpPr>
        <p:spPr>
          <a:xfrm>
            <a:off x="3214678" y="3571876"/>
            <a:ext cx="285752" cy="2364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ru-RU" sz="1400" dirty="0" smtClean="0"/>
              <a:t>Проектная  </a:t>
            </a:r>
          </a:p>
          <a:p>
            <a:pPr>
              <a:lnSpc>
                <a:spcPct val="70000"/>
              </a:lnSpc>
            </a:pPr>
            <a:endParaRPr lang="ru-RU" sz="1400" dirty="0" smtClean="0"/>
          </a:p>
          <a:p>
            <a:pPr>
              <a:lnSpc>
                <a:spcPct val="70000"/>
              </a:lnSpc>
            </a:pPr>
            <a:r>
              <a:rPr lang="ru-RU" sz="1400" dirty="0" smtClean="0"/>
              <a:t>часть</a:t>
            </a:r>
            <a:endParaRPr lang="ru-RU" sz="1400" dirty="0"/>
          </a:p>
        </p:txBody>
      </p:sp>
      <p:cxnSp>
        <p:nvCxnSpPr>
          <p:cNvPr id="63" name="Прямая соединительная линия 62"/>
          <p:cNvCxnSpPr/>
          <p:nvPr/>
        </p:nvCxnSpPr>
        <p:spPr>
          <a:xfrm rot="5400000">
            <a:off x="2286778" y="4643446"/>
            <a:ext cx="2570974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 стрелкой 64"/>
          <p:cNvCxnSpPr>
            <a:endCxn id="8" idx="1"/>
          </p:cNvCxnSpPr>
          <p:nvPr/>
        </p:nvCxnSpPr>
        <p:spPr>
          <a:xfrm>
            <a:off x="3571868" y="4143380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/>
          <p:nvPr/>
        </p:nvCxnSpPr>
        <p:spPr>
          <a:xfrm>
            <a:off x="3571868" y="499904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>
            <a:endCxn id="6" idx="1"/>
          </p:cNvCxnSpPr>
          <p:nvPr/>
        </p:nvCxnSpPr>
        <p:spPr>
          <a:xfrm>
            <a:off x="3571868" y="5929330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9" grpId="0"/>
      <p:bldP spid="20" grpId="0"/>
      <p:bldP spid="21" grpId="0"/>
      <p:bldP spid="29" grpId="0" animBg="1"/>
      <p:bldP spid="30" grpId="0" animBg="1"/>
      <p:bldP spid="31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60" grpId="0"/>
      <p:bldP spid="6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Типы организаций по взаимодействию с человеком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000100" y="1524000"/>
            <a:ext cx="8143900" cy="333364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sz="4500" dirty="0" smtClean="0"/>
              <a:t>Основные характеристики корпоративной и индивидуалистской  организаций</a:t>
            </a:r>
          </a:p>
          <a:p>
            <a:pPr>
              <a:buNone/>
            </a:pPr>
            <a:endParaRPr lang="ru-RU" sz="1800" dirty="0" smtClean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2572530" y="4286256"/>
            <a:ext cx="4856990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428728" y="2214554"/>
            <a:ext cx="73581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331640" y="1857364"/>
            <a:ext cx="2740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корпоративная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76056" y="1857364"/>
            <a:ext cx="2996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индивидуалистская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9552" y="2285992"/>
            <a:ext cx="4176464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1600" dirty="0" smtClean="0"/>
              <a:t> Монополия и стандартизация в деятельности организации</a:t>
            </a:r>
          </a:p>
          <a:p>
            <a:endParaRPr lang="ru-RU" sz="1600" dirty="0" smtClean="0"/>
          </a:p>
          <a:p>
            <a:pPr>
              <a:buFont typeface="Wingdings" pitchFamily="2" charset="2"/>
              <a:buChar char="ü"/>
            </a:pPr>
            <a:r>
              <a:rPr lang="ru-RU" sz="1600" dirty="0" smtClean="0"/>
              <a:t> Принцип большинства или старшинства в принятии решений</a:t>
            </a:r>
          </a:p>
          <a:p>
            <a:endParaRPr lang="ru-RU" sz="1600" dirty="0" smtClean="0"/>
          </a:p>
          <a:p>
            <a:pPr>
              <a:buFont typeface="Wingdings" pitchFamily="2" charset="2"/>
              <a:buChar char="ü"/>
            </a:pPr>
            <a:r>
              <a:rPr lang="ru-RU" sz="1600" dirty="0" smtClean="0"/>
              <a:t>  Человек для работы</a:t>
            </a:r>
          </a:p>
          <a:p>
            <a:endParaRPr lang="ru-RU" sz="1600" dirty="0" smtClean="0"/>
          </a:p>
          <a:p>
            <a:pPr>
              <a:buFont typeface="Wingdings" pitchFamily="2" charset="2"/>
              <a:buChar char="ü"/>
            </a:pPr>
            <a:r>
              <a:rPr lang="ru-RU" sz="1600" dirty="0" smtClean="0"/>
              <a:t>  Доминирование иерархических властных структур</a:t>
            </a:r>
          </a:p>
          <a:p>
            <a:pPr>
              <a:buFont typeface="Wingdings" pitchFamily="2" charset="2"/>
              <a:buChar char="ü"/>
            </a:pPr>
            <a:endParaRPr lang="ru-RU" sz="1600" dirty="0" smtClean="0"/>
          </a:p>
          <a:p>
            <a:pPr>
              <a:buFont typeface="Wingdings" pitchFamily="2" charset="2"/>
              <a:buChar char="ü"/>
            </a:pPr>
            <a:r>
              <a:rPr lang="ru-RU" sz="1600" dirty="0" smtClean="0"/>
              <a:t>  Создание и поддержание дефицита возможностей и ресурсов с их централизованным распределением</a:t>
            </a:r>
          </a:p>
          <a:p>
            <a:pPr>
              <a:buFont typeface="Wingdings" pitchFamily="2" charset="2"/>
              <a:buChar char="ü"/>
            </a:pPr>
            <a:endParaRPr lang="ru-RU" sz="1600" dirty="0" smtClean="0"/>
          </a:p>
          <a:p>
            <a:pPr>
              <a:buFont typeface="Wingdings" pitchFamily="2" charset="2"/>
              <a:buChar char="ü"/>
            </a:pPr>
            <a:endParaRPr lang="ru-RU" sz="1600" dirty="0" smtClean="0"/>
          </a:p>
          <a:p>
            <a:pPr>
              <a:buFont typeface="Wingdings" pitchFamily="2" charset="2"/>
              <a:buChar char="ü"/>
            </a:pPr>
            <a:endParaRPr lang="ru-RU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5143504" y="2285992"/>
            <a:ext cx="385765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  Сочетание конкуренции и кооперации  в деятельности членов или групп</a:t>
            </a:r>
          </a:p>
          <a:p>
            <a:pPr>
              <a:buFont typeface="Wingdings" pitchFamily="2" charset="2"/>
              <a:buChar char="ü"/>
            </a:pP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Принцип меньшинства или вето в принятии решений</a:t>
            </a:r>
          </a:p>
          <a:p>
            <a:pPr>
              <a:buFont typeface="Wingdings" pitchFamily="2" charset="2"/>
              <a:buChar char="ü"/>
            </a:pP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Работа для человека</a:t>
            </a:r>
          </a:p>
          <a:p>
            <a:pPr>
              <a:buFont typeface="Wingdings" pitchFamily="2" charset="2"/>
              <a:buChar char="ü"/>
            </a:pP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Принцип увязки интересов всех членов организации</a:t>
            </a:r>
          </a:p>
          <a:p>
            <a:pPr>
              <a:buFont typeface="Wingdings" pitchFamily="2" charset="2"/>
              <a:buChar char="ü"/>
            </a:pP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Поиск возможностей и дополнительных ресурсов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  <p:bldP spid="15" grpId="0"/>
      <p:bldP spid="16" grpId="0"/>
      <p:bldP spid="18" grpId="0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3272408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Мотивация в менеджменте</a:t>
            </a:r>
            <a:endParaRPr lang="ru-RU" sz="4400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Основные понятия</a:t>
            </a: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Мотивация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</a:rPr>
              <a:t> </a:t>
            </a:r>
            <a:r>
              <a:rPr lang="ru-RU" dirty="0" smtClean="0">
                <a:latin typeface="Garamond" pitchFamily="18" charset="0"/>
              </a:rPr>
              <a:t>– это совокупность внутренних и внешних движущих сил, которые побуждают человека к деятельности, ориентированную на достижение определенных целей.</a:t>
            </a:r>
          </a:p>
          <a:p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Потребности</a:t>
            </a:r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</a:t>
            </a:r>
            <a:r>
              <a:rPr lang="ru-RU" dirty="0" smtClean="0">
                <a:latin typeface="Garamond" pitchFamily="18" charset="0"/>
              </a:rPr>
              <a:t>– это внутреннее состояние человека, отражающее физиологический и психологический дефицит чего-либо.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Основные понятия</a:t>
            </a: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Мотив</a:t>
            </a:r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</a:t>
            </a:r>
            <a:r>
              <a:rPr lang="ru-RU" dirty="0" smtClean="0">
                <a:latin typeface="Garamond" pitchFamily="18" charset="0"/>
              </a:rPr>
              <a:t>– это то, что вызывает определенные действия человека.</a:t>
            </a:r>
          </a:p>
          <a:p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Стимулы </a:t>
            </a:r>
            <a:r>
              <a:rPr lang="ru-RU" dirty="0" smtClean="0">
                <a:latin typeface="Garamond" pitchFamily="18" charset="0"/>
              </a:rPr>
              <a:t>– выполняют роль рычагов воздействия или носителей «раздражения», вызывающих действие определенных мотивов.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План лекции: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357298"/>
            <a:ext cx="4929222" cy="50452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1 Планирование  </a:t>
            </a:r>
            <a:r>
              <a:rPr lang="ru-RU" dirty="0" smtClean="0"/>
              <a:t>в менеджменте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2 Организация </a:t>
            </a:r>
            <a:r>
              <a:rPr lang="ru-RU" dirty="0" smtClean="0"/>
              <a:t>как функция </a:t>
            </a:r>
          </a:p>
          <a:p>
            <a:pPr>
              <a:buNone/>
            </a:pPr>
            <a:r>
              <a:rPr lang="ru-RU" dirty="0" smtClean="0"/>
              <a:t>менеджмента</a:t>
            </a:r>
          </a:p>
          <a:p>
            <a:pPr>
              <a:buNone/>
            </a:pPr>
            <a:r>
              <a:rPr lang="ru-RU" dirty="0" smtClean="0"/>
              <a:t>3 Мотивация </a:t>
            </a:r>
            <a:r>
              <a:rPr lang="ru-RU" dirty="0" smtClean="0"/>
              <a:t>в </a:t>
            </a:r>
            <a:r>
              <a:rPr lang="ru-RU" dirty="0" smtClean="0"/>
              <a:t>менеджменте</a:t>
            </a:r>
          </a:p>
          <a:p>
            <a:pPr>
              <a:buNone/>
            </a:pPr>
            <a:r>
              <a:rPr lang="ru-RU" dirty="0" smtClean="0"/>
              <a:t>4 </a:t>
            </a:r>
            <a:r>
              <a:rPr lang="ru-RU" dirty="0" smtClean="0"/>
              <a:t>Контроль в системе менеджмента</a:t>
            </a:r>
            <a:r>
              <a:rPr lang="ru-RU" dirty="0" smtClean="0"/>
              <a:t> 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AbleStock0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5857884" y="1668966"/>
            <a:ext cx="2428892" cy="4117464"/>
          </a:xfrm>
          <a:prstGeom prst="rect">
            <a:avLst/>
          </a:prstGeo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Схема мотивационного процесса</a:t>
            </a: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000100" y="1928802"/>
            <a:ext cx="2214578" cy="114300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25000">
                <a:schemeClr val="bg1">
                  <a:lumMod val="65000"/>
                </a:schemeClr>
              </a:gs>
              <a:gs pos="75000">
                <a:schemeClr val="accent5">
                  <a:lumMod val="60000"/>
                  <a:lumOff val="40000"/>
                </a:schemeClr>
              </a:gs>
              <a:gs pos="100000">
                <a:schemeClr val="bg1">
                  <a:lumMod val="85000"/>
                </a:schemeClr>
              </a:gs>
            </a:gsLst>
            <a:lin ang="16200000" scaled="0"/>
            <a:tileRect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1. Возникновение потребностей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643306" y="1928802"/>
            <a:ext cx="2214578" cy="1143008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25000">
                <a:schemeClr val="bg1">
                  <a:lumMod val="65000"/>
                </a:schemeClr>
              </a:gs>
              <a:gs pos="75000">
                <a:schemeClr val="accent5">
                  <a:lumMod val="60000"/>
                  <a:lumOff val="40000"/>
                </a:schemeClr>
              </a:gs>
              <a:gs pos="100000">
                <a:schemeClr val="bg1">
                  <a:lumMod val="85000"/>
                </a:schemeClr>
              </a:gs>
            </a:gsLst>
            <a:lin ang="16200000" scaled="0"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2. Поиск путей устранения потребностей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00100" y="4000504"/>
            <a:ext cx="2214578" cy="1143008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25000">
                <a:schemeClr val="bg1">
                  <a:lumMod val="65000"/>
                </a:schemeClr>
              </a:gs>
              <a:gs pos="75000">
                <a:schemeClr val="accent5">
                  <a:lumMod val="60000"/>
                  <a:lumOff val="40000"/>
                </a:schemeClr>
              </a:gs>
              <a:gs pos="100000">
                <a:schemeClr val="bg1">
                  <a:lumMod val="85000"/>
                </a:schemeClr>
              </a:gs>
            </a:gsLst>
            <a:lin ang="16200000" scaled="0"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6. Устранения потребностей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643306" y="4000504"/>
            <a:ext cx="2214578" cy="1143008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25000">
                <a:schemeClr val="bg1">
                  <a:lumMod val="65000"/>
                </a:schemeClr>
              </a:gs>
              <a:gs pos="75000">
                <a:schemeClr val="accent5">
                  <a:lumMod val="60000"/>
                  <a:lumOff val="40000"/>
                </a:schemeClr>
              </a:gs>
              <a:gs pos="100000">
                <a:schemeClr val="bg1">
                  <a:lumMod val="85000"/>
                </a:schemeClr>
              </a:gs>
            </a:gsLst>
            <a:lin ang="16200000" scaled="0"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5. Осуществления действия за получение вознаграждения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357950" y="4000504"/>
            <a:ext cx="2214578" cy="1143008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25000">
                <a:schemeClr val="bg1">
                  <a:lumMod val="65000"/>
                </a:schemeClr>
              </a:gs>
              <a:gs pos="75000">
                <a:schemeClr val="accent5">
                  <a:lumMod val="60000"/>
                  <a:lumOff val="40000"/>
                </a:schemeClr>
              </a:gs>
              <a:gs pos="100000">
                <a:schemeClr val="bg1">
                  <a:lumMod val="85000"/>
                </a:schemeClr>
              </a:gs>
            </a:gsLst>
            <a:lin ang="16200000" scaled="0"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4. Осуществление действия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357950" y="1928802"/>
            <a:ext cx="2214578" cy="1143008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25000">
                <a:schemeClr val="bg1">
                  <a:lumMod val="65000"/>
                </a:schemeClr>
              </a:gs>
              <a:gs pos="75000">
                <a:schemeClr val="accent5">
                  <a:lumMod val="60000"/>
                  <a:lumOff val="40000"/>
                </a:schemeClr>
              </a:gs>
              <a:gs pos="100000">
                <a:schemeClr val="bg1">
                  <a:lumMod val="85000"/>
                </a:schemeClr>
              </a:gs>
            </a:gsLst>
            <a:lin ang="16200000" scaled="0"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3. Определение направления действия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8" name="Прямая со стрелкой 17"/>
          <p:cNvCxnSpPr>
            <a:stCxn id="10" idx="3"/>
            <a:endCxn id="12" idx="1"/>
          </p:cNvCxnSpPr>
          <p:nvPr/>
        </p:nvCxnSpPr>
        <p:spPr>
          <a:xfrm>
            <a:off x="3214678" y="2500306"/>
            <a:ext cx="42862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12" idx="3"/>
          </p:cNvCxnSpPr>
          <p:nvPr/>
        </p:nvCxnSpPr>
        <p:spPr>
          <a:xfrm>
            <a:off x="5857884" y="2500306"/>
            <a:ext cx="42862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15" idx="1"/>
            <a:endCxn id="14" idx="3"/>
          </p:cNvCxnSpPr>
          <p:nvPr/>
        </p:nvCxnSpPr>
        <p:spPr>
          <a:xfrm rot="10800000">
            <a:off x="5857884" y="4572008"/>
            <a:ext cx="50006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16" idx="2"/>
            <a:endCxn id="15" idx="0"/>
          </p:cNvCxnSpPr>
          <p:nvPr/>
        </p:nvCxnSpPr>
        <p:spPr>
          <a:xfrm rot="5400000">
            <a:off x="7000892" y="3536157"/>
            <a:ext cx="92869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14" idx="1"/>
            <a:endCxn id="13" idx="3"/>
          </p:cNvCxnSpPr>
          <p:nvPr/>
        </p:nvCxnSpPr>
        <p:spPr>
          <a:xfrm rot="10800000">
            <a:off x="3214678" y="4572008"/>
            <a:ext cx="42862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hape 35"/>
          <p:cNvCxnSpPr>
            <a:stCxn id="13" idx="1"/>
            <a:endCxn id="10" idx="2"/>
          </p:cNvCxnSpPr>
          <p:nvPr/>
        </p:nvCxnSpPr>
        <p:spPr>
          <a:xfrm rot="10800000" flipH="1">
            <a:off x="1000099" y="3071810"/>
            <a:ext cx="1107289" cy="1500198"/>
          </a:xfrm>
          <a:prstGeom prst="bentConnector4">
            <a:avLst>
              <a:gd name="adj1" fmla="val -20645"/>
              <a:gd name="adj2" fmla="val 69048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928694"/>
          </a:xfrm>
        </p:spPr>
        <p:txBody>
          <a:bodyPr>
            <a:normAutofit/>
          </a:bodyPr>
          <a:lstStyle/>
          <a:p>
            <a:r>
              <a:rPr lang="ru-RU" b="1" i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Пирамида потребностей Маслоу</a:t>
            </a: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graphicFrame>
        <p:nvGraphicFramePr>
          <p:cNvPr id="17" name="Содержимое 16"/>
          <p:cNvGraphicFramePr>
            <a:graphicFrameLocks noGrp="1"/>
          </p:cNvGraphicFramePr>
          <p:nvPr>
            <p:ph idx="1"/>
          </p:nvPr>
        </p:nvGraphicFramePr>
        <p:xfrm>
          <a:off x="1000100" y="1357298"/>
          <a:ext cx="7929618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85720" y="1643050"/>
            <a:ext cx="8429684" cy="4857784"/>
          </a:xfrm>
          <a:prstGeom prst="rect">
            <a:avLst/>
          </a:prstGeom>
          <a:blipFill>
            <a:blip r:embed="rId4" cstate="print">
              <a:duotone>
                <a:prstClr val="black"/>
                <a:schemeClr val="tx2">
                  <a:tint val="45000"/>
                  <a:satMod val="400000"/>
                </a:schemeClr>
              </a:duotone>
            </a:blip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Теория </a:t>
            </a:r>
            <a:r>
              <a:rPr lang="en-US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ERG </a:t>
            </a:r>
            <a:r>
              <a:rPr lang="ru-RU" b="1" i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Альдерфера</a:t>
            </a: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(группы потребностей)</a:t>
            </a: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Потребности существования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Потребности связи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Потребности роста</a:t>
            </a:r>
            <a:endParaRPr lang="ru-RU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Концепция мотивации Д. </a:t>
            </a:r>
            <a:r>
              <a:rPr lang="ru-RU" sz="3200" b="1" i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Мак-Клелланда</a:t>
            </a:r>
            <a:r>
              <a:rPr lang="ru-RU" sz="32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(теория приобретенных потребностей)</a:t>
            </a:r>
            <a:endParaRPr lang="ru-RU" sz="32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Автор выделяет:</a:t>
            </a:r>
          </a:p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п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отребность в успехе </a:t>
            </a:r>
            <a:r>
              <a:rPr lang="ru-RU" dirty="0" smtClean="0">
                <a:latin typeface="Garamond" pitchFamily="18" charset="0"/>
              </a:rPr>
              <a:t>(стремление человека достигать </a:t>
            </a:r>
            <a:r>
              <a:rPr lang="ru-RU" dirty="0" smtClean="0">
                <a:latin typeface="Garamond" pitchFamily="18" charset="0"/>
              </a:rPr>
              <a:t>поставленных целей </a:t>
            </a:r>
            <a:r>
              <a:rPr lang="ru-RU" dirty="0" smtClean="0">
                <a:latin typeface="Garamond" pitchFamily="18" charset="0"/>
              </a:rPr>
              <a:t>более эффективнее, чем прежде);</a:t>
            </a:r>
          </a:p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п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отребность в причастности </a:t>
            </a:r>
            <a:r>
              <a:rPr lang="ru-RU" dirty="0" smtClean="0">
                <a:latin typeface="Garamond" pitchFamily="18" charset="0"/>
              </a:rPr>
              <a:t>(установление хороших отношений с окружающими, получение от них поддержки);</a:t>
            </a:r>
          </a:p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п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отребность во власти:</a:t>
            </a:r>
          </a:p>
          <a:p>
            <a:pPr>
              <a:buFontTx/>
              <a:buChar char="-"/>
            </a:pPr>
            <a:r>
              <a:rPr lang="ru-RU" dirty="0" smtClean="0">
                <a:latin typeface="Garamond" pitchFamily="18" charset="0"/>
              </a:rPr>
              <a:t>стремятся к власти ради властвования</a:t>
            </a:r>
          </a:p>
          <a:p>
            <a:pPr>
              <a:buFontTx/>
              <a:buChar char="-"/>
            </a:pPr>
            <a:r>
              <a:rPr lang="ru-RU" dirty="0" smtClean="0">
                <a:latin typeface="Garamond" pitchFamily="18" charset="0"/>
              </a:rPr>
              <a:t>стремятся к власти ради решения групповых задач.</a:t>
            </a:r>
            <a:endParaRPr lang="ru-RU" dirty="0">
              <a:latin typeface="Garamond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Теория двух факторов </a:t>
            </a:r>
            <a:r>
              <a:rPr lang="ru-RU" b="1" i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Герцберга</a:t>
            </a: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643050"/>
            <a:ext cx="3643338" cy="4525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Мотивирующие</a:t>
            </a:r>
            <a:r>
              <a:rPr lang="ru-RU" dirty="0" smtClean="0">
                <a:latin typeface="Garamond" pitchFamily="18" charset="0"/>
              </a:rPr>
              <a:t> 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ru-RU" dirty="0" smtClean="0">
                <a:latin typeface="Garamond" pitchFamily="18" charset="0"/>
              </a:rPr>
              <a:t>(в признании, успехе, продвижении по службе и т.д.)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«Гигиенические» </a:t>
            </a:r>
            <a:r>
              <a:rPr lang="ru-RU" dirty="0" smtClean="0">
                <a:latin typeface="Garamond" pitchFamily="18" charset="0"/>
              </a:rPr>
              <a:t>(связанные с условиями труда)</a:t>
            </a:r>
            <a:endParaRPr lang="ru-RU" dirty="0">
              <a:latin typeface="Garamond" pitchFamily="18" charset="0"/>
            </a:endParaRPr>
          </a:p>
        </p:txBody>
      </p:sp>
      <p:pic>
        <p:nvPicPr>
          <p:cNvPr id="1027" name="Picture 3" descr="E:\Картинки\Изображения\Коллекция картинок (Microsoft)\j038679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1" y="1989929"/>
            <a:ext cx="5159004" cy="343933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Теория ожидания В. </a:t>
            </a:r>
            <a:r>
              <a:rPr lang="ru-RU" b="1" i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Врума</a:t>
            </a: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Garamond" pitchFamily="18" charset="0"/>
              </a:rPr>
              <a:t>Он считал, что помимо осознанных потребностей, человеком движет надежда на справедливое вознаграждение.</a:t>
            </a:r>
          </a:p>
          <a:p>
            <a:pPr>
              <a:buNone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Валентность </a:t>
            </a:r>
            <a:r>
              <a:rPr lang="ru-RU" dirty="0" smtClean="0">
                <a:latin typeface="Garamond" pitchFamily="18" charset="0"/>
              </a:rPr>
              <a:t>– степень привлекательности и приоритетности для человека достижения целей.</a:t>
            </a:r>
          </a:p>
          <a:p>
            <a:pPr>
              <a:buNone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Ожидание</a:t>
            </a:r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</a:t>
            </a:r>
            <a:r>
              <a:rPr lang="ru-RU" dirty="0" smtClean="0">
                <a:latin typeface="Garamond" pitchFamily="18" charset="0"/>
              </a:rPr>
              <a:t>– представление людей о том, в какой мере их действия приведут к необходимому результату.</a:t>
            </a:r>
            <a:endParaRPr lang="ru-RU" dirty="0">
              <a:latin typeface="Garamond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Схематичное отображение теории ожидания</a:t>
            </a:r>
            <a:endParaRPr lang="ru-RU" sz="36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65" name="Текст 6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/>
          </a:p>
          <a:p>
            <a:pPr>
              <a:buNone/>
            </a:pPr>
            <a:endParaRPr lang="ru-RU" sz="1600" dirty="0"/>
          </a:p>
          <a:p>
            <a:pPr>
              <a:buNone/>
            </a:pPr>
            <a:r>
              <a:rPr lang="ru-RU" sz="1600" dirty="0" smtClean="0"/>
              <a:t>            Валентность результата</a:t>
            </a:r>
          </a:p>
          <a:p>
            <a:pPr>
              <a:buNone/>
            </a:pPr>
            <a:r>
              <a:rPr lang="ru-RU" sz="1600" dirty="0" smtClean="0"/>
              <a:t>    </a:t>
            </a:r>
          </a:p>
          <a:p>
            <a:pPr>
              <a:buNone/>
            </a:pPr>
            <a:endParaRPr lang="ru-RU" sz="1600" dirty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dirty="0"/>
              <a:t> </a:t>
            </a:r>
            <a:r>
              <a:rPr lang="ru-RU" sz="1600" dirty="0" smtClean="0"/>
              <a:t>           Валентность результата</a:t>
            </a:r>
          </a:p>
          <a:p>
            <a:pPr>
              <a:buNone/>
            </a:pPr>
            <a:endParaRPr lang="ru-RU" sz="1600" dirty="0" smtClean="0"/>
          </a:p>
        </p:txBody>
      </p:sp>
      <p:sp>
        <p:nvSpPr>
          <p:cNvPr id="66" name="Текст 6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7" name="Содержимое 6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1800" dirty="0" smtClean="0"/>
          </a:p>
          <a:p>
            <a:pPr marL="0" indent="-108000">
              <a:spcBef>
                <a:spcPts val="600"/>
              </a:spcBef>
              <a:buNone/>
            </a:pPr>
            <a:r>
              <a:rPr lang="ru-RU" sz="1800" dirty="0" smtClean="0"/>
              <a:t> </a:t>
            </a:r>
          </a:p>
          <a:p>
            <a:pPr marL="0" indent="-108000">
              <a:spcBef>
                <a:spcPts val="600"/>
              </a:spcBef>
              <a:buNone/>
            </a:pPr>
            <a:r>
              <a:rPr lang="ru-RU" sz="1800" dirty="0" smtClean="0"/>
              <a:t>Ожидание</a:t>
            </a:r>
            <a:r>
              <a:rPr lang="ru-RU" sz="1800" dirty="0"/>
              <a:t> </a:t>
            </a:r>
            <a:r>
              <a:rPr lang="ru-RU" sz="1800" dirty="0" smtClean="0"/>
              <a:t>результатов второго уровня</a:t>
            </a:r>
          </a:p>
          <a:p>
            <a:pPr marL="0" indent="-108000">
              <a:spcBef>
                <a:spcPts val="600"/>
              </a:spcBef>
              <a:buNone/>
            </a:pPr>
            <a:endParaRPr lang="ru-RU" sz="1800" dirty="0" smtClean="0"/>
          </a:p>
          <a:p>
            <a:pPr marL="0" indent="-108000">
              <a:spcBef>
                <a:spcPts val="600"/>
              </a:spcBef>
              <a:buNone/>
            </a:pPr>
            <a:endParaRPr lang="ru-RU" sz="1800" dirty="0" smtClean="0"/>
          </a:p>
          <a:p>
            <a:pPr marL="0" indent="-108000">
              <a:spcBef>
                <a:spcPts val="600"/>
              </a:spcBef>
              <a:buNone/>
            </a:pPr>
            <a:endParaRPr lang="ru-RU" sz="1800" dirty="0"/>
          </a:p>
          <a:p>
            <a:pPr marL="0" indent="-108000">
              <a:spcBef>
                <a:spcPts val="600"/>
              </a:spcBef>
              <a:buNone/>
            </a:pPr>
            <a:r>
              <a:rPr lang="ru-RU" sz="1800" dirty="0" smtClean="0"/>
              <a:t>Ожидание результатов второго уровня</a:t>
            </a:r>
            <a:endParaRPr lang="ru-RU" sz="1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143240" y="2000240"/>
            <a:ext cx="2071702" cy="785818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25000">
                <a:schemeClr val="bg1">
                  <a:lumMod val="65000"/>
                </a:schemeClr>
              </a:gs>
              <a:gs pos="75000">
                <a:schemeClr val="accent5">
                  <a:lumMod val="60000"/>
                  <a:lumOff val="40000"/>
                </a:schemeClr>
              </a:gs>
              <a:gs pos="100000">
                <a:schemeClr val="bg1">
                  <a:lumMod val="85000"/>
                </a:schemeClr>
              </a:gs>
            </a:gsLst>
            <a:lin ang="16200000" scaled="0"/>
          </a:gra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УСИЛИЯ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14678" y="3357562"/>
            <a:ext cx="2071702" cy="785818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25000">
                <a:schemeClr val="bg1">
                  <a:lumMod val="65000"/>
                </a:schemeClr>
              </a:gs>
              <a:gs pos="75000">
                <a:schemeClr val="accent5">
                  <a:lumMod val="60000"/>
                  <a:lumOff val="40000"/>
                </a:schemeClr>
              </a:gs>
              <a:gs pos="100000">
                <a:schemeClr val="bg1">
                  <a:lumMod val="85000"/>
                </a:schemeClr>
              </a:gs>
            </a:gsLst>
            <a:lin ang="16200000" scaled="0"/>
          </a:gra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ИСПОЛНЕНИЕ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14678" y="4786322"/>
            <a:ext cx="2071702" cy="785818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25000">
                <a:schemeClr val="bg1">
                  <a:lumMod val="65000"/>
                </a:schemeClr>
              </a:gs>
              <a:gs pos="75000">
                <a:schemeClr val="accent5">
                  <a:lumMod val="60000"/>
                  <a:lumOff val="40000"/>
                </a:schemeClr>
              </a:gs>
              <a:gs pos="100000">
                <a:schemeClr val="bg1">
                  <a:lumMod val="85000"/>
                </a:schemeClr>
              </a:gs>
            </a:gsLst>
            <a:lin ang="16200000" scaled="0"/>
          </a:gra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ВОЗНАГРАЖДЕНИЕ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НАКАЗАНИЕ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4" name="Shape 13"/>
          <p:cNvCxnSpPr/>
          <p:nvPr/>
        </p:nvCxnSpPr>
        <p:spPr>
          <a:xfrm rot="10800000" flipV="1">
            <a:off x="928662" y="2357430"/>
            <a:ext cx="2143140" cy="3536181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928662" y="5927742"/>
            <a:ext cx="314327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5400000" flipH="1" flipV="1">
            <a:off x="3929852" y="5785660"/>
            <a:ext cx="28575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1500166" y="3929066"/>
            <a:ext cx="157163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1428728" y="5072074"/>
            <a:ext cx="157163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rot="10800000">
            <a:off x="4857752" y="4643446"/>
            <a:ext cx="185738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rot="10800000">
            <a:off x="4929190" y="3214686"/>
            <a:ext cx="185738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hape 44"/>
          <p:cNvCxnSpPr>
            <a:stCxn id="5" idx="3"/>
          </p:cNvCxnSpPr>
          <p:nvPr/>
        </p:nvCxnSpPr>
        <p:spPr>
          <a:xfrm flipV="1">
            <a:off x="5286380" y="2214555"/>
            <a:ext cx="3429024" cy="1535916"/>
          </a:xfrm>
          <a:prstGeom prst="bentConnector3">
            <a:avLst>
              <a:gd name="adj1" fmla="val 99892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 rot="10800000">
            <a:off x="5357818" y="2214554"/>
            <a:ext cx="335758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 rot="5400000">
            <a:off x="4001289" y="4428339"/>
            <a:ext cx="571505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 стрелкой 63"/>
          <p:cNvCxnSpPr/>
          <p:nvPr/>
        </p:nvCxnSpPr>
        <p:spPr>
          <a:xfrm rot="5400000">
            <a:off x="3929851" y="3071017"/>
            <a:ext cx="571505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Теория справедливости Дж. Адамса</a:t>
            </a: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Garamond" pitchFamily="18" charset="0"/>
              </a:rPr>
              <a:t>Автор утверждает, что на мотивацию человека влияет справедливость оценки его успехов в сравнении как с предыдущими периодами, так и с достижениями других людей.</a:t>
            </a:r>
          </a:p>
          <a:p>
            <a:pPr>
              <a:buNone/>
            </a:pPr>
            <a:r>
              <a:rPr lang="ru-RU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 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Индивидуальные доходы  =  Доходы других лиц</a:t>
            </a:r>
            <a:endParaRPr lang="ru-RU" sz="2800" dirty="0" smtClean="0">
              <a:latin typeface="Garamond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Garamond" pitchFamily="18" charset="0"/>
              </a:rPr>
              <a:t>  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Индивидуальные затраты = Затраты других лиц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571472" y="4071942"/>
            <a:ext cx="707236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3704456"/>
          </a:xfrm>
        </p:spPr>
        <p:txBody>
          <a:bodyPr/>
          <a:lstStyle/>
          <a:p>
            <a:r>
              <a:rPr lang="ru-RU" b="1" dirty="0" smtClean="0"/>
              <a:t>Контроль в системе менеджмента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60580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38" y="285750"/>
            <a:ext cx="4114800" cy="947738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dirty="0" smtClean="0">
                <a:solidFill>
                  <a:srgbClr val="FFCC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oudy Old Style" pitchFamily="18" charset="0"/>
              </a:rPr>
              <a:t>Определение</a:t>
            </a:r>
            <a:r>
              <a:rPr lang="ru-RU" sz="4800" dirty="0" smtClean="0"/>
              <a:t>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1435100"/>
            <a:ext cx="3829050" cy="4691063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solidFill>
                  <a:srgbClr val="FFCC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dobe Caslon Pro" pitchFamily="18" charset="0"/>
              </a:rPr>
              <a:t>Контроль</a:t>
            </a:r>
            <a:r>
              <a:rPr lang="ru-RU" sz="2800" dirty="0" smtClean="0">
                <a:solidFill>
                  <a:srgbClr val="FFCC66"/>
                </a:solidFill>
                <a:latin typeface="Adobe Caslon Pro" pitchFamily="18" charset="0"/>
              </a:rPr>
              <a:t> </a:t>
            </a:r>
            <a:r>
              <a:rPr lang="ru-RU" sz="2800" dirty="0" smtClean="0">
                <a:latin typeface="Adobe Caslon Pro" pitchFamily="18" charset="0"/>
              </a:rPr>
              <a:t>– это обеспечение достижения организацией своих целей.</a:t>
            </a:r>
          </a:p>
          <a:p>
            <a:pPr eaLnBrk="1" hangingPunct="1">
              <a:defRPr/>
            </a:pPr>
            <a:r>
              <a:rPr lang="ru-RU" sz="2800" dirty="0" smtClean="0">
                <a:solidFill>
                  <a:srgbClr val="FFCC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" pitchFamily="18" charset="0"/>
              </a:rPr>
              <a:t>Стандарты</a:t>
            </a:r>
            <a:r>
              <a:rPr lang="ru-RU" sz="2800" dirty="0" smtClean="0">
                <a:latin typeface="Adobe Caslon Pro" pitchFamily="18" charset="0"/>
              </a:rPr>
              <a:t> - это конкретные цели, процесс в отношении которых поддается изменению.</a:t>
            </a:r>
          </a:p>
        </p:txBody>
      </p:sp>
      <p:pic>
        <p:nvPicPr>
          <p:cNvPr id="307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00563" y="1000125"/>
            <a:ext cx="4367212" cy="5461000"/>
          </a:xfrm>
          <a:noFill/>
        </p:spPr>
      </p:pic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Impact" pitchFamily="34" charset="0"/>
              </a:rPr>
              <a:t>Основные функции менеджмента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Impac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302752" cy="16847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Управление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это процесс планирования, организации, мотивации и контроля, необходимый для того, чтобы сформулировать и достичь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организации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85800" y="4495800"/>
            <a:ext cx="1676400" cy="8382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плани-рование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19400" y="4495800"/>
            <a:ext cx="1524000" cy="8382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органи-зация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800600" y="4495800"/>
            <a:ext cx="1524000" cy="8382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моти-вация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781800" y="4495800"/>
            <a:ext cx="1828800" cy="8382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контроль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0" y="3505200"/>
            <a:ext cx="579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Процесс  управления</a:t>
            </a:r>
            <a:endParaRPr lang="ru-RU" sz="3600" b="1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Прямая соединительная линия 15"/>
          <p:cNvCxnSpPr>
            <a:stCxn id="7" idx="2"/>
          </p:cNvCxnSpPr>
          <p:nvPr/>
        </p:nvCxnSpPr>
        <p:spPr>
          <a:xfrm rot="5400000">
            <a:off x="7543800" y="5486400"/>
            <a:ext cx="3048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10800000">
            <a:off x="1524000" y="5638800"/>
            <a:ext cx="61722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5400000" flipH="1" flipV="1">
            <a:off x="1372394" y="5485606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752600" y="5715000"/>
            <a:ext cx="571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коммуникации  (обратная связь)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3" name="Прямая соединительная линия 22"/>
          <p:cNvCxnSpPr>
            <a:stCxn id="4" idx="3"/>
            <a:endCxn id="5" idx="1"/>
          </p:cNvCxnSpPr>
          <p:nvPr/>
        </p:nvCxnSpPr>
        <p:spPr>
          <a:xfrm>
            <a:off x="2362200" y="4914900"/>
            <a:ext cx="4572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stCxn id="5" idx="3"/>
            <a:endCxn id="6" idx="1"/>
          </p:cNvCxnSpPr>
          <p:nvPr/>
        </p:nvCxnSpPr>
        <p:spPr>
          <a:xfrm>
            <a:off x="4343400" y="4914900"/>
            <a:ext cx="4572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6324600" y="4876800"/>
            <a:ext cx="4572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01752" y="228600"/>
            <a:ext cx="8534400" cy="1184176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dirty="0" smtClean="0">
                <a:solidFill>
                  <a:srgbClr val="FFCC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dobe Caslon Pro" pitchFamily="18" charset="0"/>
              </a:rPr>
              <a:t/>
            </a:r>
            <a:br>
              <a:rPr lang="ru-RU" sz="4000" dirty="0" smtClean="0">
                <a:solidFill>
                  <a:srgbClr val="FFCC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dobe Caslon Pro" pitchFamily="18" charset="0"/>
              </a:rPr>
            </a:br>
            <a:r>
              <a:rPr lang="ru-RU" sz="4000" dirty="0" smtClean="0">
                <a:solidFill>
                  <a:srgbClr val="FFCC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dobe Caslon Pro" pitchFamily="18" charset="0"/>
              </a:rPr>
              <a:t>Основные </a:t>
            </a:r>
            <a:r>
              <a:rPr lang="ru-RU" sz="4000" dirty="0" smtClean="0">
                <a:solidFill>
                  <a:srgbClr val="FFCC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dobe Caslon Pro" pitchFamily="18" charset="0"/>
              </a:rPr>
              <a:t>составляющие процесса контроля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latin typeface="Adobe Caslon Pro" pitchFamily="18" charset="0"/>
              </a:rPr>
              <a:t>Установка стандартов</a:t>
            </a:r>
          </a:p>
          <a:p>
            <a:pPr eaLnBrk="1" hangingPunct="1"/>
            <a:r>
              <a:rPr lang="ru-RU" dirty="0" smtClean="0">
                <a:latin typeface="Adobe Caslon Pro" pitchFamily="18" charset="0"/>
              </a:rPr>
              <a:t>Измерения фактически достигнутых результатов</a:t>
            </a:r>
          </a:p>
          <a:p>
            <a:pPr eaLnBrk="1" hangingPunct="1"/>
            <a:r>
              <a:rPr lang="ru-RU" dirty="0" smtClean="0">
                <a:latin typeface="Adobe Caslon Pro" pitchFamily="18" charset="0"/>
              </a:rPr>
              <a:t>Проведения корректировок (по необходимости)</a:t>
            </a:r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FFCC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dobe Caslon Pro" pitchFamily="18" charset="0"/>
              </a:rPr>
              <a:t>Виды контроля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marL="609600" indent="-609600" eaLnBrk="1" hangingPunct="1">
              <a:buFontTx/>
              <a:buNone/>
              <a:defRPr/>
            </a:pPr>
            <a:r>
              <a:rPr lang="ru-RU" smtClean="0">
                <a:solidFill>
                  <a:srgbClr val="FFCC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1.</a:t>
            </a:r>
            <a:r>
              <a:rPr lang="ru-RU" smtClean="0"/>
              <a:t>  </a:t>
            </a:r>
            <a:r>
              <a:rPr lang="ru-RU" smtClean="0">
                <a:latin typeface="Adobe Caslon Pro" pitchFamily="18" charset="0"/>
              </a:rPr>
              <a:t>Предварительный</a:t>
            </a:r>
          </a:p>
          <a:p>
            <a:pPr marL="609600" indent="-609600" eaLnBrk="1" hangingPunct="1">
              <a:buFontTx/>
              <a:buNone/>
              <a:defRPr/>
            </a:pPr>
            <a:r>
              <a:rPr lang="ru-RU" smtClean="0">
                <a:solidFill>
                  <a:srgbClr val="FFCC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dobe Caslon Pro" pitchFamily="18" charset="0"/>
              </a:rPr>
              <a:t>2.</a:t>
            </a:r>
            <a:r>
              <a:rPr lang="ru-RU" smtClean="0">
                <a:latin typeface="Adobe Caslon Pro" pitchFamily="18" charset="0"/>
              </a:rPr>
              <a:t>  Текущий</a:t>
            </a:r>
          </a:p>
          <a:p>
            <a:pPr marL="609600" indent="-609600" eaLnBrk="1" hangingPunct="1">
              <a:buFontTx/>
              <a:buNone/>
              <a:defRPr/>
            </a:pPr>
            <a:r>
              <a:rPr lang="ru-RU" smtClean="0">
                <a:solidFill>
                  <a:srgbClr val="FFCC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dobe Caslon Pro" pitchFamily="18" charset="0"/>
              </a:rPr>
              <a:t>3.</a:t>
            </a:r>
            <a:r>
              <a:rPr lang="ru-RU" smtClean="0">
                <a:latin typeface="Adobe Caslon Pro" pitchFamily="18" charset="0"/>
              </a:rPr>
              <a:t>   Заключительный </a:t>
            </a:r>
          </a:p>
        </p:txBody>
      </p:sp>
      <p:pic>
        <p:nvPicPr>
          <p:cNvPr id="5124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14875" y="1285875"/>
            <a:ext cx="4092575" cy="5251450"/>
          </a:xfrm>
          <a:noFill/>
        </p:spPr>
      </p:pic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286124"/>
            <a:ext cx="8534400" cy="758952"/>
          </a:xfrm>
        </p:spPr>
        <p:txBody>
          <a:bodyPr>
            <a:noAutofit/>
          </a:bodyPr>
          <a:lstStyle/>
          <a:p>
            <a:r>
              <a:rPr lang="ru-RU" sz="4400" b="1" smtClean="0"/>
              <a:t>Спасибо за </a:t>
            </a:r>
            <a:r>
              <a:rPr lang="ru-RU" sz="4400" b="1" dirty="0" smtClean="0"/>
              <a:t>внимание</a:t>
            </a:r>
            <a:endParaRPr lang="ru-RU" sz="4400" b="1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Impact" pitchFamily="34" charset="0"/>
              </a:rPr>
              <a:t>Функции менеджмента: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Impact" pitchFamily="34" charset="0"/>
            </a:endParaRPr>
          </a:p>
        </p:txBody>
      </p:sp>
      <p:sp>
        <p:nvSpPr>
          <p:cNvPr id="5" name="Содержимое 3"/>
          <p:cNvSpPr txBox="1">
            <a:spLocks/>
          </p:cNvSpPr>
          <p:nvPr/>
        </p:nvSpPr>
        <p:spPr>
          <a:xfrm>
            <a:off x="2517648" y="1828800"/>
            <a:ext cx="1825752" cy="6096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/>
          <a:p>
            <a:pPr marL="320040" marR="0" lvl="0" indent="-32004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организация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6" name="Содержимое 3"/>
          <p:cNvSpPr txBox="1">
            <a:spLocks/>
          </p:cNvSpPr>
          <p:nvPr/>
        </p:nvSpPr>
        <p:spPr>
          <a:xfrm>
            <a:off x="4800600" y="1828800"/>
            <a:ext cx="1825752" cy="6096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/>
          <a:p>
            <a:pPr marL="320040" marR="0" lvl="0" indent="-32004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мотивация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Содержимое 3"/>
          <p:cNvSpPr txBox="1">
            <a:spLocks/>
          </p:cNvSpPr>
          <p:nvPr/>
        </p:nvSpPr>
        <p:spPr>
          <a:xfrm>
            <a:off x="6934200" y="1828800"/>
            <a:ext cx="1825752" cy="6096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/>
          <a:p>
            <a:pPr marL="320040" marR="0" lvl="0" indent="-32004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контроль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57200" y="2971800"/>
            <a:ext cx="1676400" cy="33528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это формирование цели управления, выбор путей и методов достижения этой цели</a:t>
            </a:r>
            <a:br>
              <a:rPr lang="ru-RU" dirty="0" smtClean="0"/>
            </a:br>
            <a:endParaRPr lang="ru-RU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 rot="5400000">
            <a:off x="1104900" y="2704306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384048" y="1828800"/>
            <a:ext cx="1825752" cy="6096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buNone/>
            </a:pP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планирование</a:t>
            </a:r>
            <a:endParaRPr lang="ru-RU" sz="1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590800" y="2971800"/>
            <a:ext cx="1752600" cy="33528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это создание оптимальной структуры управления,  </a:t>
            </a:r>
            <a:r>
              <a:rPr lang="ru-RU" dirty="0" err="1" smtClean="0"/>
              <a:t>направлен-ное</a:t>
            </a:r>
            <a:r>
              <a:rPr lang="ru-RU" dirty="0" smtClean="0"/>
              <a:t> на достижение цели организации</a:t>
            </a:r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800600" y="2971800"/>
            <a:ext cx="1752600" cy="33528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это совокупность методов, </a:t>
            </a:r>
            <a:r>
              <a:rPr lang="ru-RU" dirty="0" err="1" smtClean="0"/>
              <a:t>стимули-рующих</a:t>
            </a:r>
            <a:r>
              <a:rPr lang="ru-RU" dirty="0" smtClean="0"/>
              <a:t> работников к наиболее эффективной работе</a:t>
            </a:r>
            <a:endParaRPr lang="ru-RU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010400" y="2971800"/>
            <a:ext cx="1828800" cy="33528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это система регулирования деятельности работников по выполнению работы </a:t>
            </a:r>
            <a:r>
              <a:rPr lang="ru-RU" dirty="0" err="1" smtClean="0"/>
              <a:t>определенно-го</a:t>
            </a:r>
            <a:r>
              <a:rPr lang="ru-RU" dirty="0" smtClean="0"/>
              <a:t> количества и качества</a:t>
            </a:r>
            <a:endParaRPr lang="ru-RU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 rot="5400000">
            <a:off x="3163094" y="2704306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5400000">
            <a:off x="5449094" y="2704306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>
            <a:off x="7658894" y="2704306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  <p:bldP spid="4" grpId="0" build="p" animBg="1"/>
      <p:bldP spid="14" grpId="0" animBg="1"/>
      <p:bldP spid="15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3776464"/>
          </a:xfrm>
        </p:spPr>
        <p:txBody>
          <a:bodyPr>
            <a:normAutofit/>
          </a:bodyPr>
          <a:lstStyle/>
          <a:p>
            <a:r>
              <a:rPr lang="ru-RU" b="1" dirty="0" smtClean="0"/>
              <a:t>Планирование и </a:t>
            </a:r>
            <a:r>
              <a:rPr lang="ru-RU" b="1" dirty="0" smtClean="0"/>
              <a:t>прогнозирование в менеджменте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0"/>
            <a:ext cx="8503920" cy="1412776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534400" cy="14018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Понятия прогнозирования и планирования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643306" y="1500174"/>
            <a:ext cx="5198942" cy="4714908"/>
          </a:xfrm>
        </p:spPr>
        <p:txBody>
          <a:bodyPr>
            <a:normAutofit fontScale="85000" lnSpcReduction="10000"/>
          </a:bodyPr>
          <a:lstStyle/>
          <a:p>
            <a:pPr algn="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Прогнозирование</a:t>
            </a:r>
            <a:r>
              <a:rPr lang="ru-RU" dirty="0" smtClean="0"/>
              <a:t> - это взгляд в будущее, оценка возможных путей развития, последствий тех или иных решений</a:t>
            </a:r>
          </a:p>
          <a:p>
            <a:pPr algn="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Планирование</a:t>
            </a:r>
            <a:r>
              <a:rPr lang="ru-RU" dirty="0" smtClean="0"/>
              <a:t> - это разработка последовательности действий, позволяющей достигнуть желаемого</a:t>
            </a:r>
          </a:p>
          <a:p>
            <a:pPr marL="273050" indent="-6350" algn="r">
              <a:buNone/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Планирование </a:t>
            </a:r>
            <a:r>
              <a:rPr lang="ru-RU" dirty="0" smtClean="0"/>
              <a:t>заключается в систематическом поиске возможностей действовать и в прогнозировании последствий этих действий в заданных условиях   </a:t>
            </a:r>
          </a:p>
          <a:p>
            <a:pPr algn="r"/>
            <a:endParaRPr lang="ru-RU" dirty="0"/>
          </a:p>
        </p:txBody>
      </p:sp>
      <p:pic>
        <p:nvPicPr>
          <p:cNvPr id="4" name="Рисунок 3" descr="AbleStock04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1357298"/>
            <a:ext cx="3190881" cy="4786322"/>
          </a:xfrm>
          <a:prstGeom prst="rect">
            <a:avLst/>
          </a:prstGeo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85794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Критерии классификации планирования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143504" y="4786322"/>
            <a:ext cx="3357586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по срокам </a:t>
            </a:r>
            <a:endParaRPr lang="ru-RU" sz="16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72066" y="1428736"/>
            <a:ext cx="3429024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по содержанию в аспекте предпринимательской деятельности </a:t>
            </a:r>
            <a:endParaRPr lang="ru-RU" sz="14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72066" y="3214686"/>
            <a:ext cx="3429024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по сферам функционирования</a:t>
            </a:r>
            <a:endParaRPr lang="ru-RU" sz="16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71472" y="4857760"/>
            <a:ext cx="3357586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по охвату </a:t>
            </a:r>
            <a:endParaRPr lang="ru-RU" sz="16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57224" y="2214554"/>
            <a:ext cx="3071834" cy="21431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общее</a:t>
            </a:r>
            <a:endParaRPr lang="ru-RU" sz="16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429256" y="2714620"/>
            <a:ext cx="3071834" cy="21431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оперативное </a:t>
            </a:r>
            <a:endParaRPr lang="ru-RU" sz="16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57224" y="2500306"/>
            <a:ext cx="3071834" cy="21431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частичное</a:t>
            </a:r>
            <a:endParaRPr lang="ru-RU" sz="16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857224" y="3786190"/>
            <a:ext cx="3071834" cy="21431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целевое</a:t>
            </a:r>
            <a:endParaRPr lang="ru-RU" sz="1600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429256" y="2428868"/>
            <a:ext cx="3071834" cy="21431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тактическое </a:t>
            </a:r>
            <a:endParaRPr lang="ru-RU" sz="1600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429256" y="2143116"/>
            <a:ext cx="3071834" cy="21431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стратегическое</a:t>
            </a:r>
            <a:endParaRPr lang="ru-RU" sz="1600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857224" y="4071942"/>
            <a:ext cx="3071834" cy="21431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потенциала</a:t>
            </a:r>
            <a:endParaRPr lang="ru-RU" sz="1600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857224" y="4357694"/>
            <a:ext cx="3071834" cy="21431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финансов</a:t>
            </a:r>
            <a:endParaRPr lang="ru-RU" sz="1600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429256" y="4357694"/>
            <a:ext cx="3071834" cy="21431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маркетинг</a:t>
            </a:r>
            <a:endParaRPr lang="ru-RU" sz="1600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429256" y="4071942"/>
            <a:ext cx="3071834" cy="21431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финансы</a:t>
            </a:r>
            <a:endParaRPr lang="ru-RU" sz="1600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429256" y="3786190"/>
            <a:ext cx="3071834" cy="21431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производство</a:t>
            </a:r>
            <a:endParaRPr lang="ru-RU" sz="1600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5429256" y="5286388"/>
            <a:ext cx="3071834" cy="21431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краткосрочное</a:t>
            </a:r>
            <a:endParaRPr lang="ru-RU" sz="1600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429256" y="5643578"/>
            <a:ext cx="3071834" cy="21431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среднесрочное</a:t>
            </a:r>
            <a:endParaRPr lang="ru-RU" sz="1600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5429256" y="5929330"/>
            <a:ext cx="3071834" cy="21431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долгосрочное</a:t>
            </a:r>
            <a:endParaRPr lang="ru-RU" sz="1600" dirty="0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857224" y="5643578"/>
            <a:ext cx="3071834" cy="21431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контурное</a:t>
            </a:r>
            <a:endParaRPr lang="ru-RU" sz="1600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857224" y="5357826"/>
            <a:ext cx="3071834" cy="21431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глобальное</a:t>
            </a:r>
            <a:endParaRPr lang="ru-RU" sz="1600" dirty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857224" y="5929330"/>
            <a:ext cx="3071834" cy="21431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детальное</a:t>
            </a:r>
            <a:endParaRPr lang="ru-RU" sz="1600" dirty="0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 rot="5400000">
            <a:off x="-1607387" y="3178967"/>
            <a:ext cx="3786214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285720" y="1784338"/>
            <a:ext cx="285752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" name="Скругленный прямоугольник 3"/>
          <p:cNvSpPr/>
          <p:nvPr/>
        </p:nvSpPr>
        <p:spPr>
          <a:xfrm>
            <a:off x="571472" y="1428736"/>
            <a:ext cx="3429024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по степени охвата </a:t>
            </a:r>
            <a:endParaRPr lang="ru-RU" sz="1600" dirty="0"/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>
            <a:off x="285720" y="3286124"/>
            <a:ext cx="285752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285720" y="5072074"/>
            <a:ext cx="285752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8501090" y="1714488"/>
            <a:ext cx="285752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8501090" y="5000636"/>
            <a:ext cx="285752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8501090" y="3429000"/>
            <a:ext cx="285752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Скругленный прямоугольник 7"/>
          <p:cNvSpPr/>
          <p:nvPr/>
        </p:nvSpPr>
        <p:spPr>
          <a:xfrm>
            <a:off x="571472" y="3000372"/>
            <a:ext cx="3429024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по предмету (объекту) планирования </a:t>
            </a:r>
            <a:endParaRPr lang="ru-RU" sz="1600" dirty="0"/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 rot="5400000">
            <a:off x="6929454" y="3143248"/>
            <a:ext cx="3714776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5400000">
            <a:off x="392083" y="2321711"/>
            <a:ext cx="50006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642910" y="2285992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642910" y="2571744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rot="5400000">
            <a:off x="143638" y="3999710"/>
            <a:ext cx="100013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642910" y="6072206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642910" y="5715016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1100110" y="3028944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642910" y="3857628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>
            <a:off x="5214942" y="2285992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>
            <a:off x="1557310" y="3486144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>
            <a:off x="642910" y="4143380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>
            <a:off x="642910" y="4500570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>
            <a:off x="642910" y="5429264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>
            <a:off x="5214942" y="2571744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>
            <a:off x="5214942" y="2857496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>
            <a:off x="5214942" y="3857628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>
            <a:off x="5214942" y="4143380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>
            <a:off x="5214942" y="4500570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rot="5400000">
            <a:off x="143638" y="5571346"/>
            <a:ext cx="100013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 rot="5400000">
            <a:off x="4715670" y="2356636"/>
            <a:ext cx="100013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 rot="5400000">
            <a:off x="4715670" y="3999710"/>
            <a:ext cx="100013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 rot="5400000">
            <a:off x="4715670" y="5499908"/>
            <a:ext cx="100013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>
            <a:off x="5214942" y="5429264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>
            <a:off x="5519742" y="4805370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>
            <a:off x="5214942" y="5715016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>
            <a:off x="5214942" y="6000768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4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Техники и виды планирования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dirty="0" smtClean="0"/>
              <a:t>Различают:</a:t>
            </a:r>
          </a:p>
          <a:p>
            <a:pPr marL="273050" indent="803275">
              <a:buNone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последовательное</a:t>
            </a:r>
            <a:r>
              <a:rPr lang="ru-RU" dirty="0" smtClean="0"/>
              <a:t> планирование (новый план составляется по истечении срока действия предыдущего)</a:t>
            </a:r>
          </a:p>
          <a:p>
            <a:pPr marL="273050" indent="803275">
              <a:buNone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скользящее</a:t>
            </a:r>
            <a:r>
              <a:rPr lang="ru-RU" dirty="0" smtClean="0"/>
              <a:t> планирование (по истечении части срока действия предыдущего плана производится его ревизия на оставшийся период и составляется новый на период после окончания всего срока предыдущего и т.д.)</a:t>
            </a:r>
          </a:p>
          <a:p>
            <a:pPr marL="273050" indent="803275">
              <a:buNone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жесткое</a:t>
            </a:r>
            <a:r>
              <a:rPr lang="ru-RU" dirty="0" smtClean="0"/>
              <a:t> планирование (конкретно указываются все цели и мероприятия)</a:t>
            </a:r>
          </a:p>
          <a:p>
            <a:pPr marL="273050" indent="803275">
              <a:buNone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гибкое</a:t>
            </a:r>
            <a:r>
              <a:rPr lang="ru-RU" dirty="0" smtClean="0"/>
              <a:t> планирование (учитывается возможность возникновения неоднозначных условий и пересмотра плана с их учетом)</a:t>
            </a:r>
          </a:p>
          <a:p>
            <a:pPr>
              <a:buNone/>
            </a:pP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10800000">
            <a:off x="500034" y="1857364"/>
            <a:ext cx="6572296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-1035883" y="3393281"/>
            <a:ext cx="3071834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00034" y="2143116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00034" y="2786058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00034" y="4143380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00034" y="4929198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785794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Планирование как управленческое решение. Этапы планирования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28596" y="1571612"/>
            <a:ext cx="3929090" cy="2857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/>
              <a:t>1. Целеполагание (формулировка целей)</a:t>
            </a:r>
            <a:r>
              <a:rPr lang="ru-RU" sz="1400" dirty="0" smtClean="0"/>
              <a:t> </a:t>
            </a:r>
            <a:endParaRPr lang="ru-RU" sz="1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857752" y="1571612"/>
            <a:ext cx="3929090" cy="28575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dirty="0" smtClean="0"/>
              <a:t>Чего именно  ваша фирма  хочет  достичь? </a:t>
            </a:r>
            <a:endParaRPr lang="ru-RU" sz="14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857752" y="2000240"/>
            <a:ext cx="3929090" cy="3571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dirty="0" smtClean="0"/>
              <a:t>Какой из способов представляется наилучшим? </a:t>
            </a:r>
            <a:endParaRPr lang="ru-RU" sz="14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28596" y="2000240"/>
            <a:ext cx="392909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/>
              <a:t>2. Подбор, анализ и оценка способов достижения поставленных целей</a:t>
            </a:r>
            <a:endParaRPr lang="ru-RU" sz="1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8596" y="2500306"/>
            <a:ext cx="392909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/>
              <a:t>3. Составление перечня необходимых действий</a:t>
            </a:r>
            <a:endParaRPr lang="ru-RU" sz="1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857752" y="5357826"/>
            <a:ext cx="3929090" cy="50006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dirty="0" smtClean="0"/>
              <a:t>Насколько приближены реальные результаты к планируемым?</a:t>
            </a:r>
            <a:endParaRPr lang="ru-RU" sz="14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28596" y="3000372"/>
            <a:ext cx="392909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/>
              <a:t>4. Составление программы работ (плана мероприятий)</a:t>
            </a:r>
            <a:endParaRPr lang="ru-RU" sz="14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857752" y="2500306"/>
            <a:ext cx="3929090" cy="3571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dirty="0" smtClean="0"/>
              <a:t>Что конкретно нужно сделать, чтобы достичь поставленных целей?</a:t>
            </a:r>
            <a:endParaRPr lang="ru-RU" sz="14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28596" y="5357826"/>
            <a:ext cx="3929090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/>
              <a:t>8. Контроль за выполнением плана, внесение необходимых изменений в случае необходимости</a:t>
            </a:r>
            <a:endParaRPr lang="ru-RU" sz="14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28596" y="4000504"/>
            <a:ext cx="392909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/>
              <a:t>6. Анализ разработанного варианта плана</a:t>
            </a:r>
            <a:endParaRPr lang="ru-RU" sz="1400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28596" y="3500438"/>
            <a:ext cx="3929090" cy="2857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/>
              <a:t>5. Анализ ресурсов</a:t>
            </a:r>
            <a:endParaRPr lang="ru-RU" sz="1400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857752" y="3000372"/>
            <a:ext cx="3929090" cy="3571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dirty="0" smtClean="0"/>
              <a:t>В каком порядке выполнять намеченные на предыдущем этапе действия?</a:t>
            </a:r>
            <a:endParaRPr lang="ru-RU" sz="1400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28596" y="4500570"/>
            <a:ext cx="3929090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/>
              <a:t>7. Подготовка детального плана действий</a:t>
            </a:r>
            <a:endParaRPr lang="ru-RU" sz="1400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857752" y="4000504"/>
            <a:ext cx="3929090" cy="3571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dirty="0" smtClean="0"/>
              <a:t>Решает ли разработанный план поставленные на первом этапе задачи? </a:t>
            </a:r>
            <a:endParaRPr lang="ru-RU" sz="1400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857752" y="3500438"/>
            <a:ext cx="3929090" cy="3571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dirty="0" smtClean="0"/>
              <a:t>Какие ресурсы понадобятся для реализации плана? </a:t>
            </a:r>
            <a:endParaRPr lang="ru-RU" sz="1400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857752" y="4500570"/>
            <a:ext cx="3929090" cy="71438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dirty="0" smtClean="0"/>
              <a:t>Нужно детализировать разработанный план, выбрать сроки выполнения работ, рассчитать необходимые ресурсы. </a:t>
            </a:r>
            <a:endParaRPr lang="ru-RU" sz="1400" dirty="0"/>
          </a:p>
        </p:txBody>
      </p:sp>
      <p:cxnSp>
        <p:nvCxnSpPr>
          <p:cNvPr id="24" name="Прямая соединительная линия 23"/>
          <p:cNvCxnSpPr>
            <a:stCxn id="4" idx="3"/>
            <a:endCxn id="5" idx="1"/>
          </p:cNvCxnSpPr>
          <p:nvPr/>
        </p:nvCxnSpPr>
        <p:spPr>
          <a:xfrm>
            <a:off x="4357686" y="1714488"/>
            <a:ext cx="500066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4357686" y="2143116"/>
            <a:ext cx="500066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4357686" y="2643182"/>
            <a:ext cx="500066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4357686" y="3214686"/>
            <a:ext cx="500066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4357686" y="3643314"/>
            <a:ext cx="500066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4357686" y="4143380"/>
            <a:ext cx="500066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4357686" y="4714884"/>
            <a:ext cx="500066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4357686" y="5643578"/>
            <a:ext cx="500066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1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7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3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9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1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7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3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9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1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0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0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0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0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1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1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1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3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2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3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3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3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3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4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4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4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5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Другая 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94429"/>
      </a:hlink>
      <a:folHlink>
        <a:srgbClr val="80008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163</TotalTime>
  <Words>1220</Words>
  <Application>Microsoft Office PowerPoint</Application>
  <PresentationFormat>Экран (4:3)</PresentationFormat>
  <Paragraphs>280</Paragraphs>
  <Slides>32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Официальная</vt:lpstr>
      <vt:lpstr>Функции менеджмента </vt:lpstr>
      <vt:lpstr>План лекции: </vt:lpstr>
      <vt:lpstr>Основные функции менеджмента</vt:lpstr>
      <vt:lpstr>Функции менеджмента:</vt:lpstr>
      <vt:lpstr>Планирование и прогнозирование в менеджменте </vt:lpstr>
      <vt:lpstr>   Понятия прогнозирования и планирования </vt:lpstr>
      <vt:lpstr>Критерии классификации планирования </vt:lpstr>
      <vt:lpstr>Техники и виды планирования </vt:lpstr>
      <vt:lpstr>Планирование как управленческое решение. Этапы планирования </vt:lpstr>
      <vt:lpstr>Организация как функция  менеджмента </vt:lpstr>
      <vt:lpstr>Основные термины и определения</vt:lpstr>
      <vt:lpstr>  Типы организаций и их структуры </vt:lpstr>
      <vt:lpstr>Типы организаций по взаимодействию с внешней средой </vt:lpstr>
      <vt:lpstr>Типы организаций по взаимодействию с внешней средой</vt:lpstr>
      <vt:lpstr>Типы организаций по взаимодействию подразделений</vt:lpstr>
      <vt:lpstr>Типы организаций по взаимодействию с человеком</vt:lpstr>
      <vt:lpstr>Мотивация в менеджменте</vt:lpstr>
      <vt:lpstr>Основные понятия</vt:lpstr>
      <vt:lpstr>Основные понятия</vt:lpstr>
      <vt:lpstr>Схема мотивационного процесса</vt:lpstr>
      <vt:lpstr>Пирамида потребностей Маслоу</vt:lpstr>
      <vt:lpstr>Теория ERG Альдерфера (группы потребностей)</vt:lpstr>
      <vt:lpstr>Концепция мотивации Д. Мак-Клелланда (теория приобретенных потребностей)</vt:lpstr>
      <vt:lpstr>Теория двух факторов Герцберга</vt:lpstr>
      <vt:lpstr>Теория ожидания В. Врума</vt:lpstr>
      <vt:lpstr>Схематичное отображение теории ожидания</vt:lpstr>
      <vt:lpstr>Теория справедливости Дж. Адамса</vt:lpstr>
      <vt:lpstr>Контроль в системе менеджмента</vt:lpstr>
      <vt:lpstr>Определение </vt:lpstr>
      <vt:lpstr> Основные составляющие процесса контроля</vt:lpstr>
      <vt:lpstr>Виды контроля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Планирование и прогнозирование в системе менеджмента. </dc:title>
  <cp:lastModifiedBy>Пользователь</cp:lastModifiedBy>
  <cp:revision>21</cp:revision>
  <dcterms:modified xsi:type="dcterms:W3CDTF">2011-11-06T17:34:40Z</dcterms:modified>
</cp:coreProperties>
</file>